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8"/>
  </p:notesMasterIdLst>
  <p:handoutMasterIdLst>
    <p:handoutMasterId r:id="rId309"/>
  </p:handoutMasterIdLst>
  <p:sldIdLst>
    <p:sldId id="272" r:id="rId2"/>
    <p:sldId id="312" r:id="rId3"/>
    <p:sldId id="313" r:id="rId4"/>
    <p:sldId id="331" r:id="rId5"/>
    <p:sldId id="332" r:id="rId6"/>
    <p:sldId id="333" r:id="rId7"/>
    <p:sldId id="334" r:id="rId8"/>
    <p:sldId id="335" r:id="rId9"/>
    <p:sldId id="336" r:id="rId10"/>
    <p:sldId id="339" r:id="rId11"/>
    <p:sldId id="347" r:id="rId12"/>
    <p:sldId id="348" r:id="rId13"/>
    <p:sldId id="349" r:id="rId14"/>
    <p:sldId id="350" r:id="rId15"/>
    <p:sldId id="351" r:id="rId16"/>
    <p:sldId id="352" r:id="rId17"/>
    <p:sldId id="353" r:id="rId18"/>
    <p:sldId id="354" r:id="rId19"/>
    <p:sldId id="355" r:id="rId20"/>
    <p:sldId id="356" r:id="rId21"/>
    <p:sldId id="358" r:id="rId22"/>
    <p:sldId id="342" r:id="rId23"/>
    <p:sldId id="380" r:id="rId24"/>
    <p:sldId id="381" r:id="rId25"/>
    <p:sldId id="382" r:id="rId26"/>
    <p:sldId id="364" r:id="rId27"/>
    <p:sldId id="345" r:id="rId28"/>
    <p:sldId id="376" r:id="rId29"/>
    <p:sldId id="513" r:id="rId30"/>
    <p:sldId id="543" r:id="rId31"/>
    <p:sldId id="378" r:id="rId32"/>
    <p:sldId id="586" r:id="rId33"/>
    <p:sldId id="485" r:id="rId34"/>
    <p:sldId id="377" r:id="rId35"/>
    <p:sldId id="546" r:id="rId36"/>
    <p:sldId id="492" r:id="rId37"/>
    <p:sldId id="512" r:id="rId38"/>
    <p:sldId id="585" r:id="rId39"/>
    <p:sldId id="379" r:id="rId40"/>
    <p:sldId id="548" r:id="rId41"/>
    <p:sldId id="655" r:id="rId42"/>
    <p:sldId id="549" r:id="rId43"/>
    <p:sldId id="516" r:id="rId44"/>
    <p:sldId id="517" r:id="rId45"/>
    <p:sldId id="553" r:id="rId46"/>
    <p:sldId id="554" r:id="rId47"/>
    <p:sldId id="555" r:id="rId48"/>
    <p:sldId id="556" r:id="rId49"/>
    <p:sldId id="557" r:id="rId50"/>
    <p:sldId id="518" r:id="rId51"/>
    <p:sldId id="544" r:id="rId52"/>
    <p:sldId id="545" r:id="rId53"/>
    <p:sldId id="562" r:id="rId54"/>
    <p:sldId id="520" r:id="rId55"/>
    <p:sldId id="521" r:id="rId56"/>
    <p:sldId id="522" r:id="rId57"/>
    <p:sldId id="523" r:id="rId58"/>
    <p:sldId id="658" r:id="rId59"/>
    <p:sldId id="519" r:id="rId60"/>
    <p:sldId id="577" r:id="rId61"/>
    <p:sldId id="558" r:id="rId62"/>
    <p:sldId id="578" r:id="rId63"/>
    <p:sldId id="579" r:id="rId64"/>
    <p:sldId id="559" r:id="rId65"/>
    <p:sldId id="514" r:id="rId66"/>
    <p:sldId id="550" r:id="rId67"/>
    <p:sldId id="564" r:id="rId68"/>
    <p:sldId id="551" r:id="rId69"/>
    <p:sldId id="552" r:id="rId70"/>
    <p:sldId id="515" r:id="rId71"/>
    <p:sldId id="587" r:id="rId72"/>
    <p:sldId id="659" r:id="rId73"/>
    <p:sldId id="524" r:id="rId74"/>
    <p:sldId id="525" r:id="rId75"/>
    <p:sldId id="526" r:id="rId76"/>
    <p:sldId id="657" r:id="rId77"/>
    <p:sldId id="563" r:id="rId78"/>
    <p:sldId id="527" r:id="rId79"/>
    <p:sldId id="528" r:id="rId80"/>
    <p:sldId id="344" r:id="rId81"/>
    <p:sldId id="357" r:id="rId82"/>
    <p:sldId id="561" r:id="rId83"/>
    <p:sldId id="560" r:id="rId84"/>
    <p:sldId id="384" r:id="rId85"/>
    <p:sldId id="388" r:id="rId86"/>
    <p:sldId id="369" r:id="rId87"/>
    <p:sldId id="385" r:id="rId88"/>
    <p:sldId id="386" r:id="rId89"/>
    <p:sldId id="387" r:id="rId90"/>
    <p:sldId id="392" r:id="rId91"/>
    <p:sldId id="405" r:id="rId92"/>
    <p:sldId id="390" r:id="rId93"/>
    <p:sldId id="410" r:id="rId94"/>
    <p:sldId id="391" r:id="rId95"/>
    <p:sldId id="394" r:id="rId96"/>
    <p:sldId id="393" r:id="rId97"/>
    <p:sldId id="412" r:id="rId98"/>
    <p:sldId id="395" r:id="rId99"/>
    <p:sldId id="397" r:id="rId100"/>
    <p:sldId id="399" r:id="rId101"/>
    <p:sldId id="400" r:id="rId102"/>
    <p:sldId id="401" r:id="rId103"/>
    <p:sldId id="407" r:id="rId104"/>
    <p:sldId id="408" r:id="rId105"/>
    <p:sldId id="409" r:id="rId106"/>
    <p:sldId id="415" r:id="rId107"/>
    <p:sldId id="406" r:id="rId108"/>
    <p:sldId id="416" r:id="rId109"/>
    <p:sldId id="431" r:id="rId110"/>
    <p:sldId id="418" r:id="rId111"/>
    <p:sldId id="419" r:id="rId112"/>
    <p:sldId id="413" r:id="rId113"/>
    <p:sldId id="420" r:id="rId114"/>
    <p:sldId id="428" r:id="rId115"/>
    <p:sldId id="429" r:id="rId116"/>
    <p:sldId id="423" r:id="rId117"/>
    <p:sldId id="425" r:id="rId118"/>
    <p:sldId id="424" r:id="rId119"/>
    <p:sldId id="426" r:id="rId120"/>
    <p:sldId id="432" r:id="rId121"/>
    <p:sldId id="434" r:id="rId122"/>
    <p:sldId id="433" r:id="rId123"/>
    <p:sldId id="435" r:id="rId124"/>
    <p:sldId id="436" r:id="rId125"/>
    <p:sldId id="437" r:id="rId126"/>
    <p:sldId id="438" r:id="rId127"/>
    <p:sldId id="439" r:id="rId128"/>
    <p:sldId id="531" r:id="rId129"/>
    <p:sldId id="446" r:id="rId130"/>
    <p:sldId id="447" r:id="rId131"/>
    <p:sldId id="440" r:id="rId132"/>
    <p:sldId id="448" r:id="rId133"/>
    <p:sldId id="441" r:id="rId134"/>
    <p:sldId id="442" r:id="rId135"/>
    <p:sldId id="443" r:id="rId136"/>
    <p:sldId id="444" r:id="rId137"/>
    <p:sldId id="449" r:id="rId138"/>
    <p:sldId id="445" r:id="rId139"/>
    <p:sldId id="452" r:id="rId140"/>
    <p:sldId id="450" r:id="rId141"/>
    <p:sldId id="455" r:id="rId142"/>
    <p:sldId id="456" r:id="rId143"/>
    <p:sldId id="457" r:id="rId144"/>
    <p:sldId id="458" r:id="rId145"/>
    <p:sldId id="459" r:id="rId146"/>
    <p:sldId id="460" r:id="rId147"/>
    <p:sldId id="461" r:id="rId148"/>
    <p:sldId id="462" r:id="rId149"/>
    <p:sldId id="606" r:id="rId150"/>
    <p:sldId id="592" r:id="rId151"/>
    <p:sldId id="604" r:id="rId152"/>
    <p:sldId id="605" r:id="rId153"/>
    <p:sldId id="593" r:id="rId154"/>
    <p:sldId id="594" r:id="rId155"/>
    <p:sldId id="595" r:id="rId156"/>
    <p:sldId id="608" r:id="rId157"/>
    <p:sldId id="609" r:id="rId158"/>
    <p:sldId id="597" r:id="rId159"/>
    <p:sldId id="610" r:id="rId160"/>
    <p:sldId id="598" r:id="rId161"/>
    <p:sldId id="611" r:id="rId162"/>
    <p:sldId id="612" r:id="rId163"/>
    <p:sldId id="613" r:id="rId164"/>
    <p:sldId id="507" r:id="rId165"/>
    <p:sldId id="631" r:id="rId166"/>
    <p:sldId id="599" r:id="rId167"/>
    <p:sldId id="615" r:id="rId168"/>
    <p:sldId id="628" r:id="rId169"/>
    <p:sldId id="630" r:id="rId170"/>
    <p:sldId id="632" r:id="rId171"/>
    <p:sldId id="633" r:id="rId172"/>
    <p:sldId id="634" r:id="rId173"/>
    <p:sldId id="629" r:id="rId174"/>
    <p:sldId id="635" r:id="rId175"/>
    <p:sldId id="636" r:id="rId176"/>
    <p:sldId id="637" r:id="rId177"/>
    <p:sldId id="638" r:id="rId178"/>
    <p:sldId id="639" r:id="rId179"/>
    <p:sldId id="640" r:id="rId180"/>
    <p:sldId id="614" r:id="rId181"/>
    <p:sldId id="626" r:id="rId182"/>
    <p:sldId id="627" r:id="rId183"/>
    <p:sldId id="641" r:id="rId184"/>
    <p:sldId id="642" r:id="rId185"/>
    <p:sldId id="596" r:id="rId186"/>
    <p:sldId id="600" r:id="rId187"/>
    <p:sldId id="643" r:id="rId188"/>
    <p:sldId id="644" r:id="rId189"/>
    <p:sldId id="645" r:id="rId190"/>
    <p:sldId id="646" r:id="rId191"/>
    <p:sldId id="647" r:id="rId192"/>
    <p:sldId id="648" r:id="rId193"/>
    <p:sldId id="649" r:id="rId194"/>
    <p:sldId id="650" r:id="rId195"/>
    <p:sldId id="651" r:id="rId196"/>
    <p:sldId id="601" r:id="rId197"/>
    <p:sldId id="620" r:id="rId198"/>
    <p:sldId id="652" r:id="rId199"/>
    <p:sldId id="616" r:id="rId200"/>
    <p:sldId id="621" r:id="rId201"/>
    <p:sldId id="622" r:id="rId202"/>
    <p:sldId id="623" r:id="rId203"/>
    <p:sldId id="653" r:id="rId204"/>
    <p:sldId id="654" r:id="rId205"/>
    <p:sldId id="624" r:id="rId206"/>
    <p:sldId id="625" r:id="rId207"/>
    <p:sldId id="482" r:id="rId208"/>
    <p:sldId id="451" r:id="rId209"/>
    <p:sldId id="465" r:id="rId210"/>
    <p:sldId id="467" r:id="rId211"/>
    <p:sldId id="466" r:id="rId212"/>
    <p:sldId id="602" r:id="rId213"/>
    <p:sldId id="340" r:id="rId214"/>
    <p:sldId id="359" r:id="rId215"/>
    <p:sldId id="360" r:id="rId216"/>
    <p:sldId id="361" r:id="rId217"/>
    <p:sldId id="362" r:id="rId218"/>
    <p:sldId id="363" r:id="rId219"/>
    <p:sldId id="368" r:id="rId220"/>
    <p:sldId id="383" r:id="rId221"/>
    <p:sldId id="366" r:id="rId222"/>
    <p:sldId id="365" r:id="rId223"/>
    <p:sldId id="367" r:id="rId224"/>
    <p:sldId id="371" r:id="rId225"/>
    <p:sldId id="372" r:id="rId226"/>
    <p:sldId id="373" r:id="rId227"/>
    <p:sldId id="464" r:id="rId228"/>
    <p:sldId id="468" r:id="rId229"/>
    <p:sldId id="568" r:id="rId230"/>
    <p:sldId id="471" r:id="rId231"/>
    <p:sldId id="472" r:id="rId232"/>
    <p:sldId id="483" r:id="rId233"/>
    <p:sldId id="473" r:id="rId234"/>
    <p:sldId id="474" r:id="rId235"/>
    <p:sldId id="533" r:id="rId236"/>
    <p:sldId id="534" r:id="rId237"/>
    <p:sldId id="569" r:id="rId238"/>
    <p:sldId id="469" r:id="rId239"/>
    <p:sldId id="470" r:id="rId240"/>
    <p:sldId id="535" r:id="rId241"/>
    <p:sldId id="475" r:id="rId242"/>
    <p:sldId id="476" r:id="rId243"/>
    <p:sldId id="477" r:id="rId244"/>
    <p:sldId id="478" r:id="rId245"/>
    <p:sldId id="479" r:id="rId246"/>
    <p:sldId id="480" r:id="rId247"/>
    <p:sldId id="481" r:id="rId248"/>
    <p:sldId id="486" r:id="rId249"/>
    <p:sldId id="487" r:id="rId250"/>
    <p:sldId id="588" r:id="rId251"/>
    <p:sldId id="589" r:id="rId252"/>
    <p:sldId id="536" r:id="rId253"/>
    <p:sldId id="537" r:id="rId254"/>
    <p:sldId id="538" r:id="rId255"/>
    <p:sldId id="484" r:id="rId256"/>
    <p:sldId id="532" r:id="rId257"/>
    <p:sldId id="490" r:id="rId258"/>
    <p:sldId id="491" r:id="rId259"/>
    <p:sldId id="488" r:id="rId260"/>
    <p:sldId id="489" r:id="rId261"/>
    <p:sldId id="493" r:id="rId262"/>
    <p:sldId id="497" r:id="rId263"/>
    <p:sldId id="499" r:id="rId264"/>
    <p:sldId id="500" r:id="rId265"/>
    <p:sldId id="501" r:id="rId266"/>
    <p:sldId id="504" r:id="rId267"/>
    <p:sldId id="505" r:id="rId268"/>
    <p:sldId id="590" r:id="rId269"/>
    <p:sldId id="591" r:id="rId270"/>
    <p:sldId id="565" r:id="rId271"/>
    <p:sldId id="570" r:id="rId272"/>
    <p:sldId id="572" r:id="rId273"/>
    <p:sldId id="571" r:id="rId274"/>
    <p:sldId id="573" r:id="rId275"/>
    <p:sldId id="574" r:id="rId276"/>
    <p:sldId id="580" r:id="rId277"/>
    <p:sldId id="582" r:id="rId278"/>
    <p:sldId id="566" r:id="rId279"/>
    <p:sldId id="581" r:id="rId280"/>
    <p:sldId id="583" r:id="rId281"/>
    <p:sldId id="584" r:id="rId282"/>
    <p:sldId id="567" r:id="rId283"/>
    <p:sldId id="576" r:id="rId284"/>
    <p:sldId id="575" r:id="rId285"/>
    <p:sldId id="509" r:id="rId286"/>
    <p:sldId id="494" r:id="rId287"/>
    <p:sldId id="529" r:id="rId288"/>
    <p:sldId id="530" r:id="rId289"/>
    <p:sldId id="508" r:id="rId290"/>
    <p:sldId id="511" r:id="rId291"/>
    <p:sldId id="547" r:id="rId292"/>
    <p:sldId id="669" r:id="rId293"/>
    <p:sldId id="662" r:id="rId294"/>
    <p:sldId id="663" r:id="rId295"/>
    <p:sldId id="664" r:id="rId296"/>
    <p:sldId id="666" r:id="rId297"/>
    <p:sldId id="667" r:id="rId298"/>
    <p:sldId id="668" r:id="rId299"/>
    <p:sldId id="661" r:id="rId300"/>
    <p:sldId id="503" r:id="rId301"/>
    <p:sldId id="502" r:id="rId302"/>
    <p:sldId id="506" r:id="rId303"/>
    <p:sldId id="510" r:id="rId304"/>
    <p:sldId id="539" r:id="rId305"/>
    <p:sldId id="542" r:id="rId306"/>
    <p:sldId id="660" r:id="rId3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T Example" id="{9EAF16ED-6318-2845-8204-277CC403C345}">
          <p14:sldIdLst>
            <p14:sldId id="272"/>
            <p14:sldId id="312"/>
            <p14:sldId id="313"/>
            <p14:sldId id="331"/>
            <p14:sldId id="332"/>
            <p14:sldId id="333"/>
            <p14:sldId id="334"/>
            <p14:sldId id="335"/>
            <p14:sldId id="336"/>
          </p14:sldIdLst>
        </p14:section>
        <p14:section name="ELMo, BERT and GPT" id="{2A8DEBAB-DF9E-8D47-965E-1F0C210368E1}">
          <p14:sldIdLst>
            <p14:sldId id="339"/>
            <p14:sldId id="347"/>
            <p14:sldId id="348"/>
            <p14:sldId id="349"/>
            <p14:sldId id="350"/>
            <p14:sldId id="351"/>
            <p14:sldId id="352"/>
            <p14:sldId id="353"/>
            <p14:sldId id="354"/>
            <p14:sldId id="355"/>
            <p14:sldId id="356"/>
            <p14:sldId id="358"/>
          </p14:sldIdLst>
        </p14:section>
        <p14:section name="Seq2Seq with Attention" id="{0621DD45-51E5-9C42-9A63-AC1057F66BA7}">
          <p14:sldIdLst>
            <p14:sldId id="342"/>
            <p14:sldId id="380"/>
            <p14:sldId id="381"/>
            <p14:sldId id="382"/>
            <p14:sldId id="364"/>
          </p14:sldIdLst>
        </p14:section>
        <p14:section name="Activation Function" id="{3429E4EF-E48A-AC43-86C2-E50CA56AC81C}">
          <p14:sldIdLst>
            <p14:sldId id="345"/>
            <p14:sldId id="376"/>
            <p14:sldId id="513"/>
            <p14:sldId id="543"/>
            <p14:sldId id="378"/>
            <p14:sldId id="586"/>
            <p14:sldId id="485"/>
            <p14:sldId id="377"/>
            <p14:sldId id="546"/>
            <p14:sldId id="492"/>
            <p14:sldId id="512"/>
            <p14:sldId id="585"/>
            <p14:sldId id="379"/>
            <p14:sldId id="548"/>
          </p14:sldIdLst>
        </p14:section>
        <p14:section name="Math of DL and NN Models" id="{FD90DB9F-CD20-9941-B8C4-81DB0D1C5A38}">
          <p14:sldIdLst>
            <p14:sldId id="655"/>
            <p14:sldId id="549"/>
          </p14:sldIdLst>
        </p14:section>
        <p14:section name="Optimization" id="{82B3AF95-471A-184E-BFC7-A5A5C64550F1}">
          <p14:sldIdLst>
            <p14:sldId id="516"/>
            <p14:sldId id="517"/>
            <p14:sldId id="553"/>
            <p14:sldId id="554"/>
            <p14:sldId id="555"/>
            <p14:sldId id="556"/>
            <p14:sldId id="557"/>
            <p14:sldId id="518"/>
            <p14:sldId id="544"/>
            <p14:sldId id="545"/>
            <p14:sldId id="562"/>
            <p14:sldId id="520"/>
            <p14:sldId id="521"/>
            <p14:sldId id="522"/>
            <p14:sldId id="523"/>
          </p14:sldIdLst>
        </p14:section>
        <p14:section name="Backpropagation" id="{7DD9A5AE-CD2C-DF43-8B38-55646FF1BD2D}">
          <p14:sldIdLst>
            <p14:sldId id="658"/>
            <p14:sldId id="519"/>
            <p14:sldId id="577"/>
            <p14:sldId id="558"/>
            <p14:sldId id="578"/>
            <p14:sldId id="579"/>
            <p14:sldId id="559"/>
          </p14:sldIdLst>
        </p14:section>
        <p14:section name="Loss Function" id="{78D71F81-7755-4E40-A989-0357AB427B25}">
          <p14:sldIdLst>
            <p14:sldId id="514"/>
            <p14:sldId id="550"/>
            <p14:sldId id="564"/>
            <p14:sldId id="551"/>
            <p14:sldId id="552"/>
            <p14:sldId id="515"/>
            <p14:sldId id="587"/>
            <p14:sldId id="659"/>
          </p14:sldIdLst>
        </p14:section>
        <p14:section name="Dropout, Regularization" id="{5803D6D9-C30E-F144-BD64-E84FB8F6EF9B}">
          <p14:sldIdLst>
            <p14:sldId id="524"/>
            <p14:sldId id="525"/>
            <p14:sldId id="526"/>
            <p14:sldId id="657"/>
            <p14:sldId id="563"/>
          </p14:sldIdLst>
        </p14:section>
        <p14:section name="Data Augmentation" id="{AD1C496B-E5F3-8048-A168-5F505FE2C507}">
          <p14:sldIdLst>
            <p14:sldId id="527"/>
            <p14:sldId id="528"/>
          </p14:sldIdLst>
        </p14:section>
        <p14:section name="Residual Block" id="{AD4ABDCF-3519-A34F-BA07-07FA0780EB21}">
          <p14:sldIdLst>
            <p14:sldId id="344"/>
            <p14:sldId id="357"/>
            <p14:sldId id="561"/>
            <p14:sldId id="560"/>
          </p14:sldIdLst>
        </p14:section>
        <p14:section name="WordPiece (BERT)" id="{DF403DE4-ADB4-7F4F-9511-C790691A0597}">
          <p14:sldIdLst>
            <p14:sldId id="384"/>
            <p14:sldId id="388"/>
          </p14:sldIdLst>
        </p14:section>
        <p14:section name="Source Code (BERT)" id="{21B02F53-9385-7146-B625-2C5F49B7F69F}">
          <p14:sldIdLst>
            <p14:sldId id="369"/>
            <p14:sldId id="385"/>
            <p14:sldId id="386"/>
            <p14:sldId id="387"/>
            <p14:sldId id="392"/>
            <p14:sldId id="405"/>
            <p14:sldId id="390"/>
            <p14:sldId id="410"/>
            <p14:sldId id="391"/>
            <p14:sldId id="394"/>
            <p14:sldId id="393"/>
            <p14:sldId id="412"/>
            <p14:sldId id="395"/>
            <p14:sldId id="397"/>
            <p14:sldId id="399"/>
            <p14:sldId id="400"/>
            <p14:sldId id="401"/>
            <p14:sldId id="407"/>
            <p14:sldId id="408"/>
            <p14:sldId id="409"/>
            <p14:sldId id="415"/>
          </p14:sldIdLst>
        </p14:section>
        <p14:section name="Batch Normalization" id="{520E8C02-84FB-4A4E-B969-25F2BC50BA1F}">
          <p14:sldIdLst>
            <p14:sldId id="406"/>
            <p14:sldId id="416"/>
            <p14:sldId id="431"/>
            <p14:sldId id="418"/>
            <p14:sldId id="419"/>
            <p14:sldId id="413"/>
            <p14:sldId id="420"/>
            <p14:sldId id="428"/>
            <p14:sldId id="429"/>
            <p14:sldId id="423"/>
            <p14:sldId id="425"/>
            <p14:sldId id="424"/>
            <p14:sldId id="426"/>
            <p14:sldId id="432"/>
            <p14:sldId id="434"/>
            <p14:sldId id="433"/>
            <p14:sldId id="435"/>
          </p14:sldIdLst>
        </p14:section>
        <p14:section name="Word2Vec" id="{B58118EF-298A-374E-8C73-7F275E5AADEB}">
          <p14:sldIdLst>
            <p14:sldId id="436"/>
            <p14:sldId id="437"/>
            <p14:sldId id="438"/>
            <p14:sldId id="439"/>
            <p14:sldId id="531"/>
            <p14:sldId id="446"/>
            <p14:sldId id="447"/>
            <p14:sldId id="440"/>
            <p14:sldId id="448"/>
            <p14:sldId id="441"/>
            <p14:sldId id="442"/>
            <p14:sldId id="443"/>
            <p14:sldId id="444"/>
            <p14:sldId id="449"/>
            <p14:sldId id="445"/>
            <p14:sldId id="452"/>
            <p14:sldId id="450"/>
            <p14:sldId id="455"/>
            <p14:sldId id="456"/>
            <p14:sldId id="457"/>
            <p14:sldId id="458"/>
            <p14:sldId id="459"/>
            <p14:sldId id="460"/>
            <p14:sldId id="461"/>
            <p14:sldId id="462"/>
            <p14:sldId id="606"/>
            <p14:sldId id="592"/>
            <p14:sldId id="604"/>
            <p14:sldId id="605"/>
            <p14:sldId id="593"/>
            <p14:sldId id="594"/>
            <p14:sldId id="595"/>
            <p14:sldId id="608"/>
            <p14:sldId id="609"/>
            <p14:sldId id="597"/>
            <p14:sldId id="610"/>
            <p14:sldId id="598"/>
            <p14:sldId id="611"/>
            <p14:sldId id="612"/>
            <p14:sldId id="613"/>
          </p14:sldIdLst>
        </p14:section>
        <p14:section name="GloVe" id="{67157243-9C08-7548-831D-100B87401502}">
          <p14:sldIdLst>
            <p14:sldId id="507"/>
            <p14:sldId id="631"/>
            <p14:sldId id="599"/>
            <p14:sldId id="615"/>
            <p14:sldId id="628"/>
            <p14:sldId id="630"/>
            <p14:sldId id="632"/>
            <p14:sldId id="633"/>
            <p14:sldId id="634"/>
            <p14:sldId id="629"/>
            <p14:sldId id="635"/>
            <p14:sldId id="636"/>
            <p14:sldId id="637"/>
            <p14:sldId id="638"/>
            <p14:sldId id="639"/>
            <p14:sldId id="640"/>
            <p14:sldId id="614"/>
            <p14:sldId id="626"/>
            <p14:sldId id="627"/>
            <p14:sldId id="641"/>
            <p14:sldId id="642"/>
            <p14:sldId id="596"/>
            <p14:sldId id="600"/>
            <p14:sldId id="643"/>
            <p14:sldId id="644"/>
            <p14:sldId id="645"/>
            <p14:sldId id="646"/>
            <p14:sldId id="647"/>
            <p14:sldId id="648"/>
            <p14:sldId id="649"/>
            <p14:sldId id="650"/>
            <p14:sldId id="651"/>
            <p14:sldId id="601"/>
            <p14:sldId id="620"/>
            <p14:sldId id="652"/>
            <p14:sldId id="616"/>
            <p14:sldId id="621"/>
            <p14:sldId id="622"/>
            <p14:sldId id="623"/>
            <p14:sldId id="653"/>
            <p14:sldId id="654"/>
            <p14:sldId id="624"/>
            <p14:sldId id="625"/>
          </p14:sldIdLst>
        </p14:section>
        <p14:section name="Demo: Word2Vec, GloVe" id="{226018CD-123D-BE4F-98E9-8547435AB18D}">
          <p14:sldIdLst>
            <p14:sldId id="482"/>
            <p14:sldId id="451"/>
            <p14:sldId id="465"/>
            <p14:sldId id="467"/>
            <p14:sldId id="466"/>
            <p14:sldId id="602"/>
          </p14:sldIdLst>
        </p14:section>
        <p14:section name="Transformer" id="{71369E3B-0773-BA4F-A682-14684C5638DB}">
          <p14:sldIdLst>
            <p14:sldId id="340"/>
            <p14:sldId id="359"/>
            <p14:sldId id="360"/>
            <p14:sldId id="361"/>
            <p14:sldId id="362"/>
            <p14:sldId id="363"/>
            <p14:sldId id="368"/>
            <p14:sldId id="383"/>
            <p14:sldId id="366"/>
            <p14:sldId id="365"/>
            <p14:sldId id="367"/>
            <p14:sldId id="371"/>
            <p14:sldId id="372"/>
            <p14:sldId id="373"/>
          </p14:sldIdLst>
        </p14:section>
        <p14:section name="RNN, LSTM, GRU" id="{6670F0A2-A995-A345-B6B7-7A0F9CA3A9E5}">
          <p14:sldIdLst>
            <p14:sldId id="464"/>
            <p14:sldId id="468"/>
            <p14:sldId id="568"/>
            <p14:sldId id="471"/>
            <p14:sldId id="472"/>
            <p14:sldId id="483"/>
            <p14:sldId id="473"/>
            <p14:sldId id="474"/>
            <p14:sldId id="533"/>
            <p14:sldId id="534"/>
            <p14:sldId id="569"/>
            <p14:sldId id="469"/>
            <p14:sldId id="470"/>
            <p14:sldId id="535"/>
            <p14:sldId id="475"/>
            <p14:sldId id="476"/>
            <p14:sldId id="477"/>
            <p14:sldId id="478"/>
            <p14:sldId id="479"/>
            <p14:sldId id="480"/>
            <p14:sldId id="481"/>
            <p14:sldId id="486"/>
            <p14:sldId id="487"/>
            <p14:sldId id="588"/>
            <p14:sldId id="589"/>
            <p14:sldId id="536"/>
            <p14:sldId id="537"/>
            <p14:sldId id="538"/>
          </p14:sldIdLst>
        </p14:section>
        <p14:section name="Demo: Sentiment Analysis (BERT)" id="{7CF7137D-A13C-D749-9F13-022E8CE60CA2}">
          <p14:sldIdLst>
            <p14:sldId id="484"/>
            <p14:sldId id="532"/>
            <p14:sldId id="490"/>
            <p14:sldId id="491"/>
            <p14:sldId id="488"/>
            <p14:sldId id="489"/>
          </p14:sldIdLst>
        </p14:section>
        <p14:section name="Demo: Sentiment Analysis (LSTM, GRU)" id="{A4A28B70-4A26-554F-93A2-EB3D1056311B}">
          <p14:sldIdLst>
            <p14:sldId id="493"/>
            <p14:sldId id="497"/>
            <p14:sldId id="499"/>
            <p14:sldId id="500"/>
            <p14:sldId id="501"/>
            <p14:sldId id="504"/>
            <p14:sldId id="505"/>
            <p14:sldId id="590"/>
            <p14:sldId id="591"/>
          </p14:sldIdLst>
        </p14:section>
        <p14:section name="Project: Transformer, SHA-RNN" id="{6ED48E8E-CFA2-7A49-83C8-646A0F816889}">
          <p14:sldIdLst>
            <p14:sldId id="565"/>
            <p14:sldId id="570"/>
            <p14:sldId id="572"/>
            <p14:sldId id="571"/>
            <p14:sldId id="573"/>
            <p14:sldId id="574"/>
            <p14:sldId id="580"/>
            <p14:sldId id="582"/>
            <p14:sldId id="566"/>
            <p14:sldId id="581"/>
            <p14:sldId id="583"/>
            <p14:sldId id="584"/>
            <p14:sldId id="567"/>
            <p14:sldId id="576"/>
            <p14:sldId id="575"/>
          </p14:sldIdLst>
        </p14:section>
        <p14:section name="Seq2Seq" id="{D3625B97-107E-9744-BEA5-E297E997C498}">
          <p14:sldIdLst>
            <p14:sldId id="509"/>
          </p14:sldIdLst>
        </p14:section>
        <p14:section name="Demo: Sentiment Analysis (Seq2Seq)" id="{33EA167E-C257-7648-B107-BD505728FDC9}">
          <p14:sldIdLst>
            <p14:sldId id="494"/>
          </p14:sldIdLst>
        </p14:section>
        <p14:section name="ELMo" id="{7C1C7118-4AC2-0B4B-BD42-3EE5401A5FC2}">
          <p14:sldIdLst>
            <p14:sldId id="529"/>
          </p14:sldIdLst>
        </p14:section>
        <p14:section name="Demo: Sentiment Analysis (ELMo)" id="{44622E18-C263-9143-965E-58CE66971C19}">
          <p14:sldIdLst>
            <p14:sldId id="530"/>
          </p14:sldIdLst>
        </p14:section>
        <p14:section name="XLNet" id="{1963D479-0C1C-6B45-B762-1382C72FEE5B}">
          <p14:sldIdLst>
            <p14:sldId id="508"/>
          </p14:sldIdLst>
        </p14:section>
        <p14:section name="Demo: Sentiment Analysis (XLNet)" id="{022B0D7B-AA8D-2F45-AFE7-B6E4BB5233BA}">
          <p14:sldIdLst>
            <p14:sldId id="511"/>
          </p14:sldIdLst>
        </p14:section>
        <p14:section name="RoBERTa" id="{0F79CCBA-CF91-B548-AB54-50E07E4209EC}">
          <p14:sldIdLst>
            <p14:sldId id="547"/>
            <p14:sldId id="669"/>
            <p14:sldId id="662"/>
            <p14:sldId id="663"/>
            <p14:sldId id="664"/>
            <p14:sldId id="666"/>
            <p14:sldId id="667"/>
            <p14:sldId id="668"/>
            <p14:sldId id="661"/>
          </p14:sldIdLst>
        </p14:section>
        <p14:section name="ALBERT" id="{8E615D1C-D9C8-5C42-921B-E8106438A435}">
          <p14:sldIdLst>
            <p14:sldId id="503"/>
            <p14:sldId id="502"/>
            <p14:sldId id="506"/>
            <p14:sldId id="510"/>
            <p14:sldId id="539"/>
            <p14:sldId id="542"/>
            <p14:sldId id="6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F7F7F"/>
    <a:srgbClr val="E8D7B8"/>
    <a:srgbClr val="D9C8AC"/>
    <a:srgbClr val="FE0000"/>
    <a:srgbClr val="7AD1B7"/>
    <a:srgbClr val="84B49A"/>
    <a:srgbClr val="96B5EE"/>
    <a:srgbClr val="CEDDF7"/>
    <a:srgbClr val="9BD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714"/>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438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仿宋"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仿宋" panose="02010609060101010101" charset="-122"/>
              </a:defRPr>
            </a:lvl1pPr>
          </a:lstStyle>
          <a:p>
            <a:fld id="{9510E745-F699-43C2-9540-DC86FA995BBE}" type="datetimeFigureOut">
              <a:rPr lang="zh-CN" altLang="en-US" smtClean="0"/>
              <a:t>2020/9/22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仿宋"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仿宋" panose="02010609060101010101" charset="-122"/>
              </a:defRPr>
            </a:lvl1pPr>
          </a:lstStyle>
          <a:p>
            <a:fld id="{7746B39F-60C5-4185-B80B-F85AE638C140}" type="slidenum">
              <a:rPr lang="zh-CN" altLang="en-US" smtClean="0"/>
              <a:t>‹#›</a:t>
            </a:fld>
            <a:endParaRPr lang="zh-CN" altLang="en-US"/>
          </a:p>
        </p:txBody>
      </p:sp>
    </p:spTree>
    <p:extLst>
      <p:ext uri="{BB962C8B-B14F-4D97-AF65-F5344CB8AC3E}">
        <p14:creationId xmlns:p14="http://schemas.microsoft.com/office/powerpoint/2010/main" val="413237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仿宋" panose="02010609060101010101" charset="-122"/>
      </a:defRPr>
    </a:lvl1pPr>
    <a:lvl2pPr marL="457200" algn="l" defTabSz="914400" rtl="0" eaLnBrk="1" latinLnBrk="0" hangingPunct="1">
      <a:defRPr sz="1200" kern="1200">
        <a:solidFill>
          <a:schemeClr val="tx1"/>
        </a:solidFill>
        <a:latin typeface="+mn-lt"/>
        <a:ea typeface="+mn-ea"/>
        <a:cs typeface="仿宋" panose="02010609060101010101" charset="-122"/>
      </a:defRPr>
    </a:lvl2pPr>
    <a:lvl3pPr marL="914400" algn="l" defTabSz="914400" rtl="0" eaLnBrk="1" latinLnBrk="0" hangingPunct="1">
      <a:defRPr sz="1200" kern="1200">
        <a:solidFill>
          <a:schemeClr val="tx1"/>
        </a:solidFill>
        <a:latin typeface="+mn-lt"/>
        <a:ea typeface="+mn-ea"/>
        <a:cs typeface="仿宋" panose="02010609060101010101" charset="-122"/>
      </a:defRPr>
    </a:lvl3pPr>
    <a:lvl4pPr marL="1371600" algn="l" defTabSz="914400" rtl="0" eaLnBrk="1" latinLnBrk="0" hangingPunct="1">
      <a:defRPr sz="1200" kern="1200">
        <a:solidFill>
          <a:schemeClr val="tx1"/>
        </a:solidFill>
        <a:latin typeface="+mn-lt"/>
        <a:ea typeface="+mn-ea"/>
        <a:cs typeface="仿宋" panose="02010609060101010101" charset="-122"/>
      </a:defRPr>
    </a:lvl4pPr>
    <a:lvl5pPr marL="1828800" algn="l" defTabSz="914400" rtl="0" eaLnBrk="1" latinLnBrk="0" hangingPunct="1">
      <a:defRPr sz="1200" kern="1200">
        <a:solidFill>
          <a:schemeClr val="tx1"/>
        </a:solidFill>
        <a:latin typeface="+mn-lt"/>
        <a:ea typeface="+mn-ea"/>
        <a:cs typeface="仿宋"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6B39F-60C5-4185-B80B-F85AE638C140}" type="slidenum">
              <a:rPr lang="zh-CN" altLang="en-US" smtClean="0"/>
              <a:t>93</a:t>
            </a:fld>
            <a:endParaRPr lang="zh-CN" altLang="en-US"/>
          </a:p>
        </p:txBody>
      </p:sp>
    </p:spTree>
    <p:extLst>
      <p:ext uri="{BB962C8B-B14F-4D97-AF65-F5344CB8AC3E}">
        <p14:creationId xmlns:p14="http://schemas.microsoft.com/office/powerpoint/2010/main" val="404892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24CE7-2BF7-425C-8B26-3EE3F052A3CC}"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E95F4-2D71-48FB-9FC0-A8F45323844B}"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18DB7-5C97-4C88-A6F9-448E0DA11415}"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EC13D0-D83F-4B10-8A12-1E7B6009F8AC}"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E39F58-6647-467D-81E8-540BCD5F4347}" type="datetime1">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539D92-D25A-43B2-A852-7D1911844EAB}"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26D975-ABC1-4519-8747-C7E2F6509E0C}" type="datetime1">
              <a:rPr lang="zh-CN" altLang="en-US" smtClean="0"/>
              <a:t>2020/9/22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8A9334-1F4D-480B-85CE-B15DFD4F5695}" type="datetime1">
              <a:rPr lang="zh-CN" altLang="en-US" smtClean="0"/>
              <a:t>2020/9/22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E2492-D1D7-4548-9897-08636D25557C}" type="datetime1">
              <a:rPr lang="zh-CN" altLang="en-US" smtClean="0"/>
              <a:t>2020/9/22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855849-06E6-439B-92AA-B722AAC79C4B}"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328D59-9CAD-4649-97C2-7C0B7ABBF21C}" type="datetime1">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仿宋" panose="02010609060101010101" charset="-122"/>
              </a:defRPr>
            </a:lvl1pPr>
          </a:lstStyle>
          <a:p>
            <a:fld id="{4DC9955B-345A-4781-923E-C93E2084CD1D}" type="datetime1">
              <a:rPr lang="zh-CN" altLang="en-US" smtClean="0"/>
              <a:t>2020/9/22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仿宋"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仿宋" panose="02010609060101010101"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仿宋"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仿宋"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仿宋"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仿宋"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仿宋"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he-Quert/iNLPfun/blob/master/BERT/modeling.py/#L502-L535" TargetMode="Externa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hyperlink" Target="https://github.com/the-Quert/iNLPfun/blob/master/BERT/modeling.py/#L199-L22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hyperlink" Target="https://github.com/the-Quert/iNLPfun/blob/master/BERT/modeling.py/#L823-L84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hyperlink" Target="https://github.com/the-Quert/iNLPfun/blob/master/BERT/modeling.py/#L850-L87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00.png"/><Relationship Id="rId4" Type="http://schemas.openxmlformats.org/officeDocument/2006/relationships/hyperlink" Target="https://github.com/the-Quert/iNLPfun/blob/master/BERT/modeling.py/#L646-L72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e-Quert/iNLPfun/blob/master/BERT/modeling.py/#L726-L776" TargetMode="Externa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hyperlink" Target="https://github.com/the-Quert/iNLPfun/blob/master/BERT/run_classifier.py/#L45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the-Quert/iNLPfun/blob/master/BERT/run_classifier.py/#L446-L454" TargetMode="Externa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31.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5.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7.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41.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hyperlink" Target="https://github.com/chrisjmccormick/word2vec_commented/blob/master/word2phrase.c"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43.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3.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115.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xml"/><Relationship Id="rId1" Type="http://schemas.openxmlformats.org/officeDocument/2006/relationships/tags" Target="../tags/tag120.xml"/><Relationship Id="rId4"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162.png"/></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126.xml"/><Relationship Id="rId5" Type="http://schemas.openxmlformats.org/officeDocument/2006/relationships/image" Target="../media/image160.png"/><Relationship Id="rId4" Type="http://schemas.openxmlformats.org/officeDocument/2006/relationships/image" Target="../media/image162.png"/></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165.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xml"/><Relationship Id="rId1" Type="http://schemas.openxmlformats.org/officeDocument/2006/relationships/tags" Target="../tags/tag1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slideLayout" Target="../slideLayouts/slideLayout1.xml"/><Relationship Id="rId1" Type="http://schemas.openxmlformats.org/officeDocument/2006/relationships/tags" Target="../tags/tag13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18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80.png"/><Relationship Id="rId2" Type="http://schemas.openxmlformats.org/officeDocument/2006/relationships/slideLayout" Target="../slideLayouts/slideLayout1.xml"/><Relationship Id="rId1" Type="http://schemas.openxmlformats.org/officeDocument/2006/relationships/tags" Target="../tags/tag13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xml"/><Relationship Id="rId1" Type="http://schemas.openxmlformats.org/officeDocument/2006/relationships/tags" Target="../tags/tag134.xml"/><Relationship Id="rId4" Type="http://schemas.openxmlformats.org/officeDocument/2006/relationships/image" Target="../media/image18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8.xml"/><Relationship Id="rId5" Type="http://schemas.openxmlformats.org/officeDocument/2006/relationships/image" Target="../media/image189.png"/><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190.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Layout" Target="../slideLayouts/slideLayout1.xml"/><Relationship Id="rId1" Type="http://schemas.openxmlformats.org/officeDocument/2006/relationships/tags" Target="../tags/tag149.xml"/><Relationship Id="rId5" Type="http://schemas.openxmlformats.org/officeDocument/2006/relationships/image" Target="../media/image200.png"/><Relationship Id="rId4" Type="http://schemas.openxmlformats.org/officeDocument/2006/relationships/image" Target="../media/image199.png"/></Relationships>
</file>

<file path=ppt/slides/_rels/slide2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1.xml"/><Relationship Id="rId1" Type="http://schemas.openxmlformats.org/officeDocument/2006/relationships/tags" Target="../tags/tag152.xml"/><Relationship Id="rId4" Type="http://schemas.openxmlformats.org/officeDocument/2006/relationships/image" Target="../media/image207.png"/></Relationships>
</file>

<file path=ppt/slides/_rels/slide2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Layout" Target="../slideLayouts/slideLayout1.xml"/><Relationship Id="rId1" Type="http://schemas.openxmlformats.org/officeDocument/2006/relationships/tags" Target="../tags/tag154.xml"/><Relationship Id="rId5" Type="http://schemas.openxmlformats.org/officeDocument/2006/relationships/image" Target="../media/image211.png"/><Relationship Id="rId4" Type="http://schemas.openxmlformats.org/officeDocument/2006/relationships/image" Target="../media/image210.png"/></Relationships>
</file>

<file path=ppt/slides/_rels/slide2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1.xml"/><Relationship Id="rId1" Type="http://schemas.openxmlformats.org/officeDocument/2006/relationships/tags" Target="../tags/tag155.xml"/><Relationship Id="rId4" Type="http://schemas.openxmlformats.org/officeDocument/2006/relationships/image" Target="../media/image2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6.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hyperlink" Target="https://colab.research.google.com/github/the-Quert/inlpfun/blob/master/word2vec/word2vec.ipynb" TargetMode="External"/><Relationship Id="rId2" Type="http://schemas.openxmlformats.org/officeDocument/2006/relationships/slideLayout" Target="../slideLayouts/slideLayout1.xml"/><Relationship Id="rId1" Type="http://schemas.openxmlformats.org/officeDocument/2006/relationships/tags" Target="../tags/tag157.xml"/><Relationship Id="rId4" Type="http://schemas.openxmlformats.org/officeDocument/2006/relationships/hyperlink" Target="https://github.com/the-Quert/inlpfun/blob/master/word2vec/wiki_to_txt.py"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github.com/the-Quert/inlpfun/blob/master/word2vec/segmentation.py" TargetMode="Externa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hyperlink" Target="https://github.com/the-Quert/inlpfun/blob/master/word2vec/segmentaion.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the-Quert/inlpfun/blob/master/word2vec/stopwords.txt" TargetMode="Externa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the-Quert/inlpfun/blob/master/word2vec/wiki_to_txt.py" TargetMode="External"/><Relationship Id="rId2" Type="http://schemas.openxmlformats.org/officeDocument/2006/relationships/slideLayout" Target="../slideLayouts/slideLayout1.xml"/><Relationship Id="rId1" Type="http://schemas.openxmlformats.org/officeDocument/2006/relationships/tags" Target="../tags/tag160.xml"/><Relationship Id="rId5" Type="http://schemas.openxmlformats.org/officeDocument/2006/relationships/hyperlink" Target="https://github.com/the-Quert/inlpfun/blob/master/word2vec/main.py" TargetMode="External"/><Relationship Id="rId4" Type="http://schemas.openxmlformats.org/officeDocument/2006/relationships/hyperlink" Target="https://github.com/the-Quert/inlpfun/blob/master/word2vec/train.py"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1.xml"/><Relationship Id="rId4" Type="http://schemas.microsoft.com/office/2007/relationships/hdphoto" Target="../media/hdphoto1.wdp"/></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2.xml"/><Relationship Id="rId4" Type="http://schemas.microsoft.com/office/2007/relationships/hdphoto" Target="../media/hdphoto1.wdp"/></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0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3.xml"/><Relationship Id="rId4" Type="http://schemas.microsoft.com/office/2007/relationships/hdphoto" Target="../media/hdphoto1.wdp"/></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2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165.xml"/><Relationship Id="rId4" Type="http://schemas.openxmlformats.org/officeDocument/2006/relationships/image" Target="../media/image235.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Layout" Target="../slideLayouts/slideLayout1.xml"/><Relationship Id="rId1" Type="http://schemas.openxmlformats.org/officeDocument/2006/relationships/tags" Target="../tags/tag166.xml"/><Relationship Id="rId4" Type="http://schemas.openxmlformats.org/officeDocument/2006/relationships/image" Target="../media/image237.png"/></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239.png"/></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1.xml"/><Relationship Id="rId1" Type="http://schemas.openxmlformats.org/officeDocument/2006/relationships/tags" Target="../tags/tag16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4.xml"/><Relationship Id="rId4"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1.xml"/><Relationship Id="rId1" Type="http://schemas.openxmlformats.org/officeDocument/2006/relationships/tags" Target="../tags/tag176.xml"/><Relationship Id="rId4" Type="http://schemas.openxmlformats.org/officeDocument/2006/relationships/image" Target="../media/image249.png"/></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7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2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24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Layout" Target="../slideLayouts/slideLayout1.xml"/><Relationship Id="rId1" Type="http://schemas.openxmlformats.org/officeDocument/2006/relationships/tags" Target="../tags/tag181.xml"/></Relationships>
</file>

<file path=ppt/slides/_rels/slide2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2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4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6.xml"/><Relationship Id="rId4" Type="http://schemas.microsoft.com/office/2007/relationships/hdphoto" Target="../media/hdphoto1.wdp"/></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1.xml"/><Relationship Id="rId1" Type="http://schemas.openxmlformats.org/officeDocument/2006/relationships/tags" Target="../tags/tag188.xml"/><Relationship Id="rId5" Type="http://schemas.openxmlformats.org/officeDocument/2006/relationships/image" Target="../media/image263.png"/><Relationship Id="rId4" Type="http://schemas.openxmlformats.org/officeDocument/2006/relationships/image" Target="../media/image262.png"/></Relationships>
</file>

<file path=ppt/slides/_rels/slide2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1.xml"/><Relationship Id="rId1" Type="http://schemas.openxmlformats.org/officeDocument/2006/relationships/tags" Target="../tags/tag189.xml"/><Relationship Id="rId5" Type="http://schemas.openxmlformats.org/officeDocument/2006/relationships/image" Target="../media/image264.png"/><Relationship Id="rId4" Type="http://schemas.openxmlformats.org/officeDocument/2006/relationships/image" Target="../media/image263.png"/></Relationships>
</file>

<file path=ppt/slides/_rels/slide2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1.xml"/><Relationship Id="rId1" Type="http://schemas.openxmlformats.org/officeDocument/2006/relationships/tags" Target="../tags/tag190.xml"/><Relationship Id="rId5" Type="http://schemas.openxmlformats.org/officeDocument/2006/relationships/image" Target="../media/image267.png"/><Relationship Id="rId4" Type="http://schemas.openxmlformats.org/officeDocument/2006/relationships/image" Target="../media/image266.png"/></Relationships>
</file>

<file path=ppt/slides/_rels/slide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1.xml"/><Relationship Id="rId4" Type="http://schemas.microsoft.com/office/2007/relationships/hdphoto" Target="../media/hdphoto1.wdp"/></Relationships>
</file>

<file path=ppt/slides/_rels/slide25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196.xml"/><Relationship Id="rId4" Type="http://schemas.openxmlformats.org/officeDocument/2006/relationships/hyperlink" Target="https://colab.research.google.com/github/the-Quert/inlpfun/blob/master/Lab/Demo/BERT/bert_demo.ipynb"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7.xml"/><Relationship Id="rId4" Type="http://schemas.microsoft.com/office/2007/relationships/hdphoto" Target="../media/hdphoto1.wdp"/></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Layout" Target="../slideLayouts/slideLayout1.xml"/><Relationship Id="rId1" Type="http://schemas.openxmlformats.org/officeDocument/2006/relationships/tags" Target="../tags/tag198.xml"/><Relationship Id="rId4" Type="http://schemas.openxmlformats.org/officeDocument/2006/relationships/image" Target="../media/image270.png"/></Relationships>
</file>

<file path=ppt/slides/_rels/slide2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Layout" Target="../slideLayouts/slideLayout1.xml"/><Relationship Id="rId1" Type="http://schemas.openxmlformats.org/officeDocument/2006/relationships/tags" Target="../tags/tag199.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26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66.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2.xml"/><Relationship Id="rId4" Type="http://schemas.openxmlformats.org/officeDocument/2006/relationships/hyperlink" Target="https://colab.research.google.com/github/the-Quert/inlpfun/blob/master/Lab/Demo/LSTM/lstm_demo.ipynb"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268.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4.xml"/><Relationship Id="rId4" Type="http://schemas.openxmlformats.org/officeDocument/2006/relationships/hyperlink" Target="https://colab.research.google.com/github/the-Quert/inlpfun/blob/master/Demo/LSTM/lstmGRU_GOP.ipynb"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 Id="rId4" Type="http://schemas.microsoft.com/office/2007/relationships/hdphoto" Target="../media/hdphoto1.wdp"/></Relationships>
</file>

<file path=ppt/slides/_rels/slide27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Layout" Target="../slideLayouts/slideLayout1.xml"/><Relationship Id="rId1" Type="http://schemas.openxmlformats.org/officeDocument/2006/relationships/tags" Target="../tags/tag207.xml"/><Relationship Id="rId4" Type="http://schemas.openxmlformats.org/officeDocument/2006/relationships/image" Target="../media/image235.png"/></Relationships>
</file>

<file path=ppt/slides/_rels/slide2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7.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2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274.png"/></Relationships>
</file>

<file path=ppt/slides/_rels/slide2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220.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1.xml"/><Relationship Id="rId4" Type="http://schemas.microsoft.com/office/2007/relationships/hdphoto" Target="../media/hdphoto1.wdp"/></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2.xml"/><Relationship Id="rId4" Type="http://schemas.microsoft.com/office/2007/relationships/hdphoto" Target="../media/hdphoto1.wdp"/></Relationships>
</file>

<file path=ppt/slides/_rels/slide2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3.xml"/><Relationship Id="rId4" Type="http://schemas.microsoft.com/office/2007/relationships/hdphoto" Target="../media/hdphoto1.wdp"/></Relationships>
</file>

<file path=ppt/slides/_rels/slide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4.xml"/><Relationship Id="rId4" Type="http://schemas.microsoft.com/office/2007/relationships/hdphoto" Target="../media/hdphoto1.wdp"/></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6.xml"/><Relationship Id="rId4" Type="http://schemas.microsoft.com/office/2007/relationships/hdphoto" Target="../media/hdphoto1.wdp"/></Relationships>
</file>

<file path=ppt/slides/_rels/slide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7.xml"/><Relationship Id="rId4" Type="http://schemas.microsoft.com/office/2007/relationships/hdphoto" Target="../media/hdphoto1.wdp"/></Relationships>
</file>

<file path=ppt/slides/_rels/slide29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29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29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29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Layout" Target="../slideLayouts/slideLayout1.xml"/><Relationship Id="rId1" Type="http://schemas.openxmlformats.org/officeDocument/2006/relationships/tags" Target="../tags/tag233.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6.xml"/><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7.xml"/><Relationship Id="rId4" Type="http://schemas.microsoft.com/office/2007/relationships/hdphoto" Target="../media/hdphoto1.wdp"/></Relationships>
</file>

<file path=ppt/slides/_rels/slide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8.xml"/><Relationship Id="rId4" Type="http://schemas.microsoft.com/office/2007/relationships/hdphoto" Target="../media/hdphoto1.wdp"/></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9.xml"/><Relationship Id="rId4" Type="http://schemas.microsoft.com/office/2007/relationships/hdphoto" Target="../media/hdphoto1.wdp"/></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0.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1.xml"/><Relationship Id="rId4" Type="http://schemas.microsoft.com/office/2007/relationships/hdphoto" Target="../media/hdphoto1.wdp"/></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5.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7.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1.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3.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5.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9.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1.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he-Quert/iNLPfun/blob/master/BERT/run_classifier.py#L848-L856" TargetMode="Externa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he-Quert/iNLPfun/blob/master/BERT/run_classifier.py#L484-L513" TargetMode="Externa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he-Quert/iNLPfun/blob/master/BERT/run_classifier.py#L377-L398" TargetMode="Externa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e-Quert/iNLPfun/blob/master/BERT/tokenization.py#L170-L178" TargetMode="Externa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he-Quert/iNLPfun/blob/master/BERT/run_classifier.py#L399-L407" TargetMode="Externa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he-Quert/iNLPfun/blob/master/BERT/run_classifier.py#L564-L578" TargetMode="Externa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hyperlink" Target="https://github.com/the-Quert/iNLPfun/blob/master/BERT/run_classifier.py#L409-L48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he-Quert/iNLPfun/blob/master/BERT/run_classifier.py#L581-L590" TargetMode="Externa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0.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he-Quert/iNLPfun/blob/master/BERT/modeling.py#L163-L183" TargetMode="Externa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he-Quert/iNLPfun/blob/master/BERT/modeling.py/#L404-L435" TargetMode="Externa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he-Quert/iNLPfun/blob/master/BERT/modeling.py/#L480-L500" TargetMode="External"/><Relationship Id="rId2"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6320" y="2572532"/>
            <a:ext cx="5639364"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BERT - Experiments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C3AFF78E-E9DD-4992-95D8-99AA2ED66599}"/>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44995" y="2572532"/>
            <a:ext cx="4902048" cy="923330"/>
          </a:xfrm>
          <a:prstGeom prst="rect">
            <a:avLst/>
          </a:prstGeom>
          <a:noFill/>
        </p:spPr>
        <p:txBody>
          <a:bodyPr wrap="none" lIns="91440" tIns="45720" rIns="91440" bIns="45720">
            <a:spAutoFit/>
          </a:bodyPr>
          <a:lstStyle/>
          <a:p>
            <a:pPr algn="ctr"/>
            <a:r>
              <a:rPr lang="en-US" altLang="zh-TW" sz="5400" b="0" cap="none" spc="0" dirty="0" err="1">
                <a:ln w="0"/>
                <a:solidFill>
                  <a:schemeClr val="tx1"/>
                </a:solidFill>
                <a:effectLst>
                  <a:outerShdw blurRad="38100" dist="19050" dir="2700000" algn="tl" rotWithShape="0">
                    <a:schemeClr val="dk1">
                      <a:alpha val="40000"/>
                    </a:schemeClr>
                  </a:outerShdw>
                </a:effectLst>
              </a:rPr>
              <a:t>ELMo</a:t>
            </a:r>
            <a:r>
              <a:rPr lang="en-US" altLang="zh-TW" sz="5400" dirty="0">
                <a:ln w="0"/>
                <a:effectLst>
                  <a:outerShdw blurRad="38100" dist="19050" dir="2700000" algn="tl" rotWithShape="0">
                    <a:schemeClr val="dk1">
                      <a:alpha val="40000"/>
                    </a:schemeClr>
                  </a:outerShdw>
                </a:effectLst>
              </a:rPr>
              <a:t>, BERT, GPT</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D563E2D-F01E-40F1-8885-8048FB6D843C}"/>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292558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950130" y="1236214"/>
            <a:ext cx="4842288" cy="523220"/>
          </a:xfrm>
          <a:prstGeom prst="rect">
            <a:avLst/>
          </a:prstGeom>
          <a:noFill/>
        </p:spPr>
        <p:txBody>
          <a:bodyPr wrap="none" rtlCol="0">
            <a:spAutoFit/>
          </a:bodyPr>
          <a:lstStyle/>
          <a:p>
            <a:r>
              <a:rPr lang="en-US" sz="2800" dirty="0" err="1"/>
              <a:t>embedding_</a:t>
            </a:r>
            <a:r>
              <a:rPr lang="en-US" sz="2600" dirty="0" err="1"/>
              <a:t>post</a:t>
            </a:r>
            <a:r>
              <a:rPr lang="en-US" sz="2800" dirty="0" err="1"/>
              <a:t>_postprocessor</a:t>
            </a:r>
            <a:endParaRPr lang="en-US" sz="2800" dirty="0"/>
          </a:p>
        </p:txBody>
      </p:sp>
      <p:sp>
        <p:nvSpPr>
          <p:cNvPr id="4" name="文字方塊 6">
            <a:extLst>
              <a:ext uri="{FF2B5EF4-FFF2-40B4-BE49-F238E27FC236}">
                <a16:creationId xmlns:a16="http://schemas.microsoft.com/office/drawing/2014/main" id="{42BDA6F0-271B-6042-AB25-4BFD323F0FDA}"/>
              </a:ext>
            </a:extLst>
          </p:cNvPr>
          <p:cNvSpPr txBox="1"/>
          <p:nvPr/>
        </p:nvSpPr>
        <p:spPr>
          <a:xfrm>
            <a:off x="569792" y="394456"/>
            <a:ext cx="3083729" cy="523220"/>
          </a:xfrm>
          <a:prstGeom prst="rect">
            <a:avLst/>
          </a:prstGeom>
          <a:noFill/>
        </p:spPr>
        <p:txBody>
          <a:bodyPr wrap="none" rtlCol="0">
            <a:spAutoFit/>
          </a:bodyPr>
          <a:lstStyle/>
          <a:p>
            <a:r>
              <a:rPr lang="en-US" sz="2800" dirty="0"/>
              <a:t>Position Embedding</a:t>
            </a:r>
          </a:p>
        </p:txBody>
      </p:sp>
      <p:sp>
        <p:nvSpPr>
          <p:cNvPr id="5" name="TextBox 4">
            <a:extLst>
              <a:ext uri="{FF2B5EF4-FFF2-40B4-BE49-F238E27FC236}">
                <a16:creationId xmlns:a16="http://schemas.microsoft.com/office/drawing/2014/main" id="{4C10975F-E22B-3241-9870-325998B99FCE}"/>
              </a:ext>
            </a:extLst>
          </p:cNvPr>
          <p:cNvSpPr txBox="1"/>
          <p:nvPr/>
        </p:nvSpPr>
        <p:spPr>
          <a:xfrm>
            <a:off x="1892637" y="2194561"/>
            <a:ext cx="8406725" cy="369332"/>
          </a:xfrm>
          <a:prstGeom prst="rect">
            <a:avLst/>
          </a:prstGeom>
          <a:noFill/>
        </p:spPr>
        <p:txBody>
          <a:bodyPr wrap="none" rtlCol="0">
            <a:spAutoFit/>
          </a:bodyPr>
          <a:lstStyle/>
          <a:p>
            <a:r>
              <a:rPr lang="en-US" dirty="0">
                <a:hlinkClick r:id="rId3"/>
              </a:rPr>
              <a:t>https://github.com/the-Quert/iNLPfun/blob/master/BERT/modeling.py/ - L502-L535</a:t>
            </a:r>
            <a:endParaRPr lang="en-US" dirty="0"/>
          </a:p>
        </p:txBody>
      </p:sp>
      <p:sp>
        <p:nvSpPr>
          <p:cNvPr id="2" name="投影片編號版面配置區 1">
            <a:extLst>
              <a:ext uri="{FF2B5EF4-FFF2-40B4-BE49-F238E27FC236}">
                <a16:creationId xmlns:a16="http://schemas.microsoft.com/office/drawing/2014/main" id="{19EC3D96-598B-43D4-A81A-8494AA6163CB}"/>
              </a:ext>
            </a:extLst>
          </p:cNvPr>
          <p:cNvSpPr>
            <a:spLocks noGrp="1"/>
          </p:cNvSpPr>
          <p:nvPr>
            <p:ph type="sldNum" sz="quarter" idx="12"/>
          </p:nvPr>
        </p:nvSpPr>
        <p:spPr/>
        <p:txBody>
          <a:bodyPr/>
          <a:lstStyle/>
          <a:p>
            <a:fld id="{565CE74E-AB26-4998-AD42-012C4C1AD076}" type="slidenum">
              <a:rPr lang="zh-CN" altLang="en-US" smtClean="0"/>
              <a:t>100</a:t>
            </a:fld>
            <a:endParaRPr lang="zh-CN" altLang="en-US"/>
          </a:p>
        </p:txBody>
      </p:sp>
      <p:sp>
        <p:nvSpPr>
          <p:cNvPr id="6" name="Rectangle 5">
            <a:extLst>
              <a:ext uri="{FF2B5EF4-FFF2-40B4-BE49-F238E27FC236}">
                <a16:creationId xmlns:a16="http://schemas.microsoft.com/office/drawing/2014/main" id="{6DF44092-8D85-B54E-8115-45D941089AF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70439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45F23775-7826-424D-8A86-E2039210BFD7}"/>
              </a:ext>
            </a:extLst>
          </p:cNvPr>
          <p:cNvSpPr txBox="1"/>
          <p:nvPr/>
        </p:nvSpPr>
        <p:spPr>
          <a:xfrm>
            <a:off x="1069399" y="1164407"/>
            <a:ext cx="3384196" cy="492443"/>
          </a:xfrm>
          <a:prstGeom prst="rect">
            <a:avLst/>
          </a:prstGeom>
          <a:noFill/>
        </p:spPr>
        <p:txBody>
          <a:bodyPr wrap="none" rtlCol="0">
            <a:spAutoFit/>
          </a:bodyPr>
          <a:lstStyle/>
          <a:p>
            <a:r>
              <a:rPr lang="en-US" sz="2600" dirty="0"/>
              <a:t>2D to 3D shape of mask</a:t>
            </a:r>
          </a:p>
        </p:txBody>
      </p:sp>
      <p:sp>
        <p:nvSpPr>
          <p:cNvPr id="2" name="TextBox 1">
            <a:extLst>
              <a:ext uri="{FF2B5EF4-FFF2-40B4-BE49-F238E27FC236}">
                <a16:creationId xmlns:a16="http://schemas.microsoft.com/office/drawing/2014/main" id="{18DF4CC5-0898-ED47-94E2-6DD80C4D83D9}"/>
              </a:ext>
            </a:extLst>
          </p:cNvPr>
          <p:cNvSpPr txBox="1"/>
          <p:nvPr/>
        </p:nvSpPr>
        <p:spPr>
          <a:xfrm>
            <a:off x="540688" y="426502"/>
            <a:ext cx="5703356" cy="523220"/>
          </a:xfrm>
          <a:prstGeom prst="rect">
            <a:avLst/>
          </a:prstGeom>
          <a:noFill/>
        </p:spPr>
        <p:txBody>
          <a:bodyPr wrap="none" rtlCol="0">
            <a:spAutoFit/>
          </a:bodyPr>
          <a:lstStyle/>
          <a:p>
            <a:r>
              <a:rPr lang="en-US" sz="2800" dirty="0"/>
              <a:t>Transformer  (Preparing for Attention)</a:t>
            </a:r>
          </a:p>
        </p:txBody>
      </p:sp>
      <p:pic>
        <p:nvPicPr>
          <p:cNvPr id="6" name="Picture 5">
            <a:extLst>
              <a:ext uri="{FF2B5EF4-FFF2-40B4-BE49-F238E27FC236}">
                <a16:creationId xmlns:a16="http://schemas.microsoft.com/office/drawing/2014/main" id="{EC1331CD-4F44-CE4D-A4F5-D731BE814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509" y="426502"/>
            <a:ext cx="3182626" cy="5693593"/>
          </a:xfrm>
          <a:prstGeom prst="rect">
            <a:avLst/>
          </a:prstGeom>
        </p:spPr>
      </p:pic>
      <p:sp>
        <p:nvSpPr>
          <p:cNvPr id="7" name="TextBox 6">
            <a:extLst>
              <a:ext uri="{FF2B5EF4-FFF2-40B4-BE49-F238E27FC236}">
                <a16:creationId xmlns:a16="http://schemas.microsoft.com/office/drawing/2014/main" id="{B3B380F0-0580-4346-8306-76619D50065C}"/>
              </a:ext>
            </a:extLst>
          </p:cNvPr>
          <p:cNvSpPr txBox="1"/>
          <p:nvPr/>
        </p:nvSpPr>
        <p:spPr>
          <a:xfrm>
            <a:off x="146865" y="2401294"/>
            <a:ext cx="8406725" cy="369332"/>
          </a:xfrm>
          <a:prstGeom prst="rect">
            <a:avLst/>
          </a:prstGeom>
          <a:noFill/>
        </p:spPr>
        <p:txBody>
          <a:bodyPr wrap="none" rtlCol="0">
            <a:spAutoFit/>
          </a:bodyPr>
          <a:lstStyle/>
          <a:p>
            <a:r>
              <a:rPr lang="en-US" dirty="0">
                <a:hlinkClick r:id="rId4"/>
              </a:rPr>
              <a:t>https://github.com/the-Quert/iNLPfun/blob/master/BERT/modeling.py/ - L199-L222</a:t>
            </a:r>
            <a:endParaRPr lang="en-US" dirty="0"/>
          </a:p>
        </p:txBody>
      </p:sp>
      <p:sp>
        <p:nvSpPr>
          <p:cNvPr id="3" name="投影片編號版面配置區 2">
            <a:extLst>
              <a:ext uri="{FF2B5EF4-FFF2-40B4-BE49-F238E27FC236}">
                <a16:creationId xmlns:a16="http://schemas.microsoft.com/office/drawing/2014/main" id="{59790477-3FDF-494B-B6FD-8F438FA25C29}"/>
              </a:ext>
            </a:extLst>
          </p:cNvPr>
          <p:cNvSpPr>
            <a:spLocks noGrp="1"/>
          </p:cNvSpPr>
          <p:nvPr>
            <p:ph type="sldNum" sz="quarter" idx="12"/>
          </p:nvPr>
        </p:nvSpPr>
        <p:spPr/>
        <p:txBody>
          <a:bodyPr/>
          <a:lstStyle/>
          <a:p>
            <a:fld id="{565CE74E-AB26-4998-AD42-012C4C1AD076}" type="slidenum">
              <a:rPr lang="zh-CN" altLang="en-US" smtClean="0"/>
              <a:t>101</a:t>
            </a:fld>
            <a:endParaRPr lang="zh-CN" altLang="en-US"/>
          </a:p>
        </p:txBody>
      </p:sp>
      <p:sp>
        <p:nvSpPr>
          <p:cNvPr id="8" name="Rectangle 7">
            <a:extLst>
              <a:ext uri="{FF2B5EF4-FFF2-40B4-BE49-F238E27FC236}">
                <a16:creationId xmlns:a16="http://schemas.microsoft.com/office/drawing/2014/main" id="{58B7C13F-4508-1848-9BE3-F6AC5CEEFD5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8779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29928" y="393131"/>
            <a:ext cx="3030958" cy="523220"/>
          </a:xfrm>
          <a:prstGeom prst="rect">
            <a:avLst/>
          </a:prstGeom>
          <a:noFill/>
        </p:spPr>
        <p:txBody>
          <a:bodyPr wrap="none" rtlCol="0">
            <a:spAutoFit/>
          </a:bodyPr>
          <a:lstStyle/>
          <a:p>
            <a:r>
              <a:rPr lang="en-US" sz="2800" dirty="0" err="1"/>
              <a:t>transformer_model</a:t>
            </a:r>
            <a:endParaRPr lang="en-US" sz="2800" dirty="0"/>
          </a:p>
        </p:txBody>
      </p:sp>
      <p:pic>
        <p:nvPicPr>
          <p:cNvPr id="4" name="圖片 4">
            <a:extLst>
              <a:ext uri="{FF2B5EF4-FFF2-40B4-BE49-F238E27FC236}">
                <a16:creationId xmlns:a16="http://schemas.microsoft.com/office/drawing/2014/main" id="{BC99FB06-5C1C-5C41-A348-289B37FE0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3" y="3022646"/>
            <a:ext cx="4994615" cy="2773855"/>
          </a:xfrm>
          <a:prstGeom prst="rect">
            <a:avLst/>
          </a:prstGeom>
        </p:spPr>
      </p:pic>
      <p:sp>
        <p:nvSpPr>
          <p:cNvPr id="2" name="TextBox 1">
            <a:extLst>
              <a:ext uri="{FF2B5EF4-FFF2-40B4-BE49-F238E27FC236}">
                <a16:creationId xmlns:a16="http://schemas.microsoft.com/office/drawing/2014/main" id="{19D430BF-3017-4C47-B171-867284C6DE00}"/>
              </a:ext>
            </a:extLst>
          </p:cNvPr>
          <p:cNvSpPr txBox="1"/>
          <p:nvPr/>
        </p:nvSpPr>
        <p:spPr>
          <a:xfrm>
            <a:off x="914400" y="1358443"/>
            <a:ext cx="2944011" cy="492443"/>
          </a:xfrm>
          <a:prstGeom prst="rect">
            <a:avLst/>
          </a:prstGeom>
          <a:noFill/>
        </p:spPr>
        <p:txBody>
          <a:bodyPr wrap="none" rtlCol="0">
            <a:spAutoFit/>
          </a:bodyPr>
          <a:lstStyle/>
          <a:p>
            <a:r>
              <a:rPr lang="en-US" sz="2600" dirty="0"/>
              <a:t>Residual Connection</a:t>
            </a:r>
          </a:p>
        </p:txBody>
      </p:sp>
      <p:sp>
        <p:nvSpPr>
          <p:cNvPr id="5" name="TextBox 4">
            <a:extLst>
              <a:ext uri="{FF2B5EF4-FFF2-40B4-BE49-F238E27FC236}">
                <a16:creationId xmlns:a16="http://schemas.microsoft.com/office/drawing/2014/main" id="{397D11ED-956E-0641-8BE4-7737D1A87C1A}"/>
              </a:ext>
            </a:extLst>
          </p:cNvPr>
          <p:cNvSpPr txBox="1"/>
          <p:nvPr/>
        </p:nvSpPr>
        <p:spPr>
          <a:xfrm>
            <a:off x="1311965" y="2108312"/>
            <a:ext cx="8406725" cy="369332"/>
          </a:xfrm>
          <a:prstGeom prst="rect">
            <a:avLst/>
          </a:prstGeom>
          <a:noFill/>
        </p:spPr>
        <p:txBody>
          <a:bodyPr wrap="none" rtlCol="0">
            <a:spAutoFit/>
          </a:bodyPr>
          <a:lstStyle/>
          <a:p>
            <a:r>
              <a:rPr lang="en-US" dirty="0">
                <a:hlinkClick r:id="rId4"/>
              </a:rPr>
              <a:t>https://github.com/the-Quert/iNLPfun/blob/master/BERT/modeling.py/ - L823-L848</a:t>
            </a:r>
            <a:endParaRPr lang="en-US" dirty="0"/>
          </a:p>
        </p:txBody>
      </p:sp>
      <p:sp>
        <p:nvSpPr>
          <p:cNvPr id="6" name="投影片編號版面配置區 5">
            <a:extLst>
              <a:ext uri="{FF2B5EF4-FFF2-40B4-BE49-F238E27FC236}">
                <a16:creationId xmlns:a16="http://schemas.microsoft.com/office/drawing/2014/main" id="{3B59D4FE-856C-4B2E-985F-C51D110DC2B1}"/>
              </a:ext>
            </a:extLst>
          </p:cNvPr>
          <p:cNvSpPr>
            <a:spLocks noGrp="1"/>
          </p:cNvSpPr>
          <p:nvPr>
            <p:ph type="sldNum" sz="quarter" idx="12"/>
          </p:nvPr>
        </p:nvSpPr>
        <p:spPr/>
        <p:txBody>
          <a:bodyPr/>
          <a:lstStyle/>
          <a:p>
            <a:fld id="{565CE74E-AB26-4998-AD42-012C4C1AD076}" type="slidenum">
              <a:rPr lang="zh-CN" altLang="en-US" smtClean="0"/>
              <a:t>102</a:t>
            </a:fld>
            <a:endParaRPr lang="zh-CN" altLang="en-US"/>
          </a:p>
        </p:txBody>
      </p:sp>
      <p:sp>
        <p:nvSpPr>
          <p:cNvPr id="7" name="Rectangle 6">
            <a:extLst>
              <a:ext uri="{FF2B5EF4-FFF2-40B4-BE49-F238E27FC236}">
                <a16:creationId xmlns:a16="http://schemas.microsoft.com/office/drawing/2014/main" id="{22ED3C0B-E0F3-0E44-B655-76CB0658570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844120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19588" cy="523220"/>
          </a:xfrm>
          <a:prstGeom prst="rect">
            <a:avLst/>
          </a:prstGeom>
          <a:noFill/>
        </p:spPr>
        <p:txBody>
          <a:bodyPr wrap="none" rtlCol="0">
            <a:spAutoFit/>
          </a:bodyPr>
          <a:lstStyle/>
          <a:p>
            <a:r>
              <a:rPr lang="en-US" sz="2800" dirty="0"/>
              <a:t>Build Q, K, V Matrix  (Self-Attention)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542529" y="1240402"/>
            <a:ext cx="2830327" cy="492443"/>
          </a:xfrm>
          <a:prstGeom prst="rect">
            <a:avLst/>
          </a:prstGeom>
          <a:noFill/>
        </p:spPr>
        <p:txBody>
          <a:bodyPr wrap="none" rtlCol="0">
            <a:spAutoFit/>
          </a:bodyPr>
          <a:lstStyle/>
          <a:p>
            <a:r>
              <a:rPr lang="en-US" sz="2600" dirty="0" err="1"/>
              <a:t>transformer_model</a:t>
            </a:r>
            <a:endParaRPr lang="en-US" sz="2600" dirty="0"/>
          </a:p>
        </p:txBody>
      </p:sp>
      <p:sp>
        <p:nvSpPr>
          <p:cNvPr id="7" name="TextBox 6">
            <a:extLst>
              <a:ext uri="{FF2B5EF4-FFF2-40B4-BE49-F238E27FC236}">
                <a16:creationId xmlns:a16="http://schemas.microsoft.com/office/drawing/2014/main" id="{54876858-ABA0-5E4E-A820-85B7F4DEDDD2}"/>
              </a:ext>
            </a:extLst>
          </p:cNvPr>
          <p:cNvSpPr txBox="1"/>
          <p:nvPr/>
        </p:nvSpPr>
        <p:spPr>
          <a:xfrm>
            <a:off x="542529" y="3212327"/>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8" name="TextBox 7">
            <a:extLst>
              <a:ext uri="{FF2B5EF4-FFF2-40B4-BE49-F238E27FC236}">
                <a16:creationId xmlns:a16="http://schemas.microsoft.com/office/drawing/2014/main" id="{AEF38606-0925-524D-93B8-06C1322985B0}"/>
              </a:ext>
            </a:extLst>
          </p:cNvPr>
          <p:cNvSpPr txBox="1"/>
          <p:nvPr/>
        </p:nvSpPr>
        <p:spPr>
          <a:xfrm>
            <a:off x="2893814" y="3212327"/>
            <a:ext cx="3090718" cy="492443"/>
          </a:xfrm>
          <a:prstGeom prst="rect">
            <a:avLst/>
          </a:prstGeom>
          <a:noFill/>
        </p:spPr>
        <p:txBody>
          <a:bodyPr wrap="none" rtlCol="0">
            <a:spAutoFit/>
          </a:bodyPr>
          <a:lstStyle/>
          <a:p>
            <a:r>
              <a:rPr lang="en-US" sz="2600" dirty="0" err="1"/>
              <a:t>transpose_for_scores</a:t>
            </a:r>
            <a:endParaRPr lang="en-US" sz="2600" dirty="0"/>
          </a:p>
        </p:txBody>
      </p:sp>
      <p:pic>
        <p:nvPicPr>
          <p:cNvPr id="9" name="圖片 4">
            <a:extLst>
              <a:ext uri="{FF2B5EF4-FFF2-40B4-BE49-F238E27FC236}">
                <a16:creationId xmlns:a16="http://schemas.microsoft.com/office/drawing/2014/main" id="{426CD596-5AD0-B146-B50B-E24CD143543C}"/>
              </a:ext>
            </a:extLst>
          </p:cNvPr>
          <p:cNvPicPr>
            <a:picLocks noChangeAspect="1"/>
          </p:cNvPicPr>
          <p:nvPr/>
        </p:nvPicPr>
        <p:blipFill rotWithShape="1">
          <a:blip r:embed="rId3">
            <a:extLst>
              <a:ext uri="{28A0092B-C50C-407E-A947-70E740481C1C}">
                <a14:useLocalDpi xmlns:a14="http://schemas.microsoft.com/office/drawing/2010/main" val="0"/>
              </a:ext>
            </a:extLst>
          </a:blip>
          <a:srcRect l="1" t="-187" r="78005" b="615"/>
          <a:stretch/>
        </p:blipFill>
        <p:spPr>
          <a:xfrm>
            <a:off x="10188266" y="911418"/>
            <a:ext cx="1658888" cy="4601817"/>
          </a:xfrm>
          <a:prstGeom prst="rect">
            <a:avLst/>
          </a:prstGeom>
        </p:spPr>
      </p:pic>
      <p:sp>
        <p:nvSpPr>
          <p:cNvPr id="10" name="TextBox 9">
            <a:extLst>
              <a:ext uri="{FF2B5EF4-FFF2-40B4-BE49-F238E27FC236}">
                <a16:creationId xmlns:a16="http://schemas.microsoft.com/office/drawing/2014/main" id="{C924809D-AB71-0244-AB0A-FF55CD58A46B}"/>
              </a:ext>
            </a:extLst>
          </p:cNvPr>
          <p:cNvSpPr txBox="1"/>
          <p:nvPr/>
        </p:nvSpPr>
        <p:spPr>
          <a:xfrm>
            <a:off x="344846" y="2080750"/>
            <a:ext cx="8345811" cy="369332"/>
          </a:xfrm>
          <a:prstGeom prst="rect">
            <a:avLst/>
          </a:prstGeom>
          <a:noFill/>
        </p:spPr>
        <p:txBody>
          <a:bodyPr wrap="none" rtlCol="0">
            <a:spAutoFit/>
          </a:bodyPr>
          <a:lstStyle/>
          <a:p>
            <a:r>
              <a:rPr lang="en-US" dirty="0">
                <a:hlinkClick r:id="rId4"/>
              </a:rPr>
              <a:t>https://github.com/the-Quert/iNLPfun/blob/master/BERT/modeling.py/ - L850-L872</a:t>
            </a:r>
            <a:endParaRPr lang="en-US" dirty="0"/>
          </a:p>
        </p:txBody>
      </p:sp>
      <p:pic>
        <p:nvPicPr>
          <p:cNvPr id="5" name="圖片 5">
            <a:extLst>
              <a:ext uri="{FF2B5EF4-FFF2-40B4-BE49-F238E27FC236}">
                <a16:creationId xmlns:a16="http://schemas.microsoft.com/office/drawing/2014/main" id="{E6D9C9A8-4FCC-7E40-AE3C-A37879AE96B2}"/>
              </a:ext>
            </a:extLst>
          </p:cNvPr>
          <p:cNvPicPr>
            <a:picLocks noChangeAspect="1"/>
          </p:cNvPicPr>
          <p:nvPr/>
        </p:nvPicPr>
        <p:blipFill rotWithShape="1">
          <a:blip r:embed="rId5">
            <a:extLst>
              <a:ext uri="{28A0092B-C50C-407E-A947-70E740481C1C}">
                <a14:useLocalDpi xmlns:a14="http://schemas.microsoft.com/office/drawing/2010/main" val="0"/>
              </a:ext>
            </a:extLst>
          </a:blip>
          <a:srcRect l="-46" t="36606" r="51644" b="-92"/>
          <a:stretch/>
        </p:blipFill>
        <p:spPr>
          <a:xfrm>
            <a:off x="7898691" y="630887"/>
            <a:ext cx="2170461" cy="4219747"/>
          </a:xfrm>
          <a:prstGeom prst="rect">
            <a:avLst/>
          </a:prstGeom>
        </p:spPr>
      </p:pic>
      <p:sp>
        <p:nvSpPr>
          <p:cNvPr id="2" name="投影片編號版面配置區 1">
            <a:extLst>
              <a:ext uri="{FF2B5EF4-FFF2-40B4-BE49-F238E27FC236}">
                <a16:creationId xmlns:a16="http://schemas.microsoft.com/office/drawing/2014/main" id="{BDD12168-2A98-44FE-81B6-DE025DE47296}"/>
              </a:ext>
            </a:extLst>
          </p:cNvPr>
          <p:cNvSpPr>
            <a:spLocks noGrp="1"/>
          </p:cNvSpPr>
          <p:nvPr>
            <p:ph type="sldNum" sz="quarter" idx="12"/>
          </p:nvPr>
        </p:nvSpPr>
        <p:spPr/>
        <p:txBody>
          <a:bodyPr/>
          <a:lstStyle/>
          <a:p>
            <a:fld id="{565CE74E-AB26-4998-AD42-012C4C1AD076}" type="slidenum">
              <a:rPr lang="zh-CN" altLang="en-US" smtClean="0"/>
              <a:t>103</a:t>
            </a:fld>
            <a:endParaRPr lang="zh-CN" altLang="en-US"/>
          </a:p>
        </p:txBody>
      </p:sp>
      <p:sp>
        <p:nvSpPr>
          <p:cNvPr id="11" name="Rectangle 10">
            <a:extLst>
              <a:ext uri="{FF2B5EF4-FFF2-40B4-BE49-F238E27FC236}">
                <a16:creationId xmlns:a16="http://schemas.microsoft.com/office/drawing/2014/main" id="{E1B1FC26-82A1-0842-962D-C1C423A45C9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4268828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3201" cy="523220"/>
          </a:xfrm>
          <a:prstGeom prst="rect">
            <a:avLst/>
          </a:prstGeom>
          <a:noFill/>
        </p:spPr>
        <p:txBody>
          <a:bodyPr wrap="none" rtlCol="0">
            <a:spAutoFit/>
          </a:bodyPr>
          <a:lstStyle/>
          <a:p>
            <a:r>
              <a:rPr lang="en-US" sz="2800" dirty="0"/>
              <a:t>Scaled Dot-Product Attention</a:t>
            </a:r>
          </a:p>
        </p:txBody>
      </p:sp>
      <p:sp>
        <p:nvSpPr>
          <p:cNvPr id="6" name="TextBox 5">
            <a:extLst>
              <a:ext uri="{FF2B5EF4-FFF2-40B4-BE49-F238E27FC236}">
                <a16:creationId xmlns:a16="http://schemas.microsoft.com/office/drawing/2014/main" id="{4FE7AF76-8C01-7945-8E62-0CE6F8C19317}"/>
              </a:ext>
            </a:extLst>
          </p:cNvPr>
          <p:cNvSpPr txBox="1"/>
          <p:nvPr/>
        </p:nvSpPr>
        <p:spPr>
          <a:xfrm>
            <a:off x="345830" y="1271179"/>
            <a:ext cx="2830327" cy="492443"/>
          </a:xfrm>
          <a:prstGeom prst="rect">
            <a:avLst/>
          </a:prstGeom>
          <a:noFill/>
        </p:spPr>
        <p:txBody>
          <a:bodyPr wrap="none" rtlCol="0">
            <a:spAutoFit/>
          </a:bodyPr>
          <a:lstStyle/>
          <a:p>
            <a:r>
              <a:rPr lang="en-US" sz="2600" dirty="0" err="1"/>
              <a:t>transformer_model</a:t>
            </a:r>
            <a:endParaRPr lang="en-US" sz="2600" dirty="0"/>
          </a:p>
        </p:txBody>
      </p:sp>
      <p:pic>
        <p:nvPicPr>
          <p:cNvPr id="9" name="圖片 17">
            <a:extLst>
              <a:ext uri="{FF2B5EF4-FFF2-40B4-BE49-F238E27FC236}">
                <a16:creationId xmlns:a16="http://schemas.microsoft.com/office/drawing/2014/main" id="{1FD468EE-385F-274E-81A5-B6D74852E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45" y="5586821"/>
            <a:ext cx="5543713" cy="869955"/>
          </a:xfrm>
          <a:prstGeom prst="rect">
            <a:avLst/>
          </a:prstGeom>
        </p:spPr>
      </p:pic>
      <p:sp>
        <p:nvSpPr>
          <p:cNvPr id="10" name="TextBox 9">
            <a:extLst>
              <a:ext uri="{FF2B5EF4-FFF2-40B4-BE49-F238E27FC236}">
                <a16:creationId xmlns:a16="http://schemas.microsoft.com/office/drawing/2014/main" id="{75790808-A4A0-F449-B3F1-949E8C0DF201}"/>
              </a:ext>
            </a:extLst>
          </p:cNvPr>
          <p:cNvSpPr txBox="1"/>
          <p:nvPr/>
        </p:nvSpPr>
        <p:spPr>
          <a:xfrm>
            <a:off x="202564" y="2142304"/>
            <a:ext cx="2351285" cy="492443"/>
          </a:xfrm>
          <a:prstGeom prst="rect">
            <a:avLst/>
          </a:prstGeom>
          <a:noFill/>
        </p:spPr>
        <p:txBody>
          <a:bodyPr wrap="none" rtlCol="0">
            <a:spAutoFit/>
          </a:bodyPr>
          <a:lstStyle/>
          <a:p>
            <a:r>
              <a:rPr lang="en-US" sz="2600" dirty="0" err="1"/>
              <a:t>attention_layer</a:t>
            </a:r>
            <a:r>
              <a:rPr lang="en-US" sz="2600" dirty="0"/>
              <a:t>:</a:t>
            </a:r>
          </a:p>
        </p:txBody>
      </p:sp>
      <p:sp>
        <p:nvSpPr>
          <p:cNvPr id="11" name="TextBox 10">
            <a:extLst>
              <a:ext uri="{FF2B5EF4-FFF2-40B4-BE49-F238E27FC236}">
                <a16:creationId xmlns:a16="http://schemas.microsoft.com/office/drawing/2014/main" id="{6937D372-A4C9-3F41-B2D0-5E06FC01B1AD}"/>
              </a:ext>
            </a:extLst>
          </p:cNvPr>
          <p:cNvSpPr txBox="1"/>
          <p:nvPr/>
        </p:nvSpPr>
        <p:spPr>
          <a:xfrm>
            <a:off x="2553849" y="2142304"/>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7EE3EF10-EB87-684B-870F-5FE896B31CA1}"/>
              </a:ext>
            </a:extLst>
          </p:cNvPr>
          <p:cNvSpPr txBox="1"/>
          <p:nvPr/>
        </p:nvSpPr>
        <p:spPr>
          <a:xfrm>
            <a:off x="345830" y="3515222"/>
            <a:ext cx="8496493" cy="369332"/>
          </a:xfrm>
          <a:prstGeom prst="rect">
            <a:avLst/>
          </a:prstGeom>
          <a:noFill/>
        </p:spPr>
        <p:txBody>
          <a:bodyPr wrap="none" rtlCol="0">
            <a:spAutoFit/>
          </a:bodyPr>
          <a:lstStyle/>
          <a:p>
            <a:r>
              <a:rPr lang="en-US" dirty="0">
                <a:hlinkClick r:id="rId4"/>
              </a:rPr>
              <a:t>https://github.com/the-Quert/iNLPfun/blob/master/BERT/modeling.py/ - L646-L723\</a:t>
            </a:r>
            <a:endParaRPr lang="en-US" dirty="0"/>
          </a:p>
        </p:txBody>
      </p:sp>
      <p:pic>
        <p:nvPicPr>
          <p:cNvPr id="8" name="圖片 4">
            <a:extLst>
              <a:ext uri="{FF2B5EF4-FFF2-40B4-BE49-F238E27FC236}">
                <a16:creationId xmlns:a16="http://schemas.microsoft.com/office/drawing/2014/main" id="{5E74C4F5-B9D7-AC4A-8C9F-B2B5145DF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554" y="1271179"/>
            <a:ext cx="6340581" cy="3885134"/>
          </a:xfrm>
          <a:prstGeom prst="rect">
            <a:avLst/>
          </a:prstGeom>
        </p:spPr>
      </p:pic>
      <p:sp>
        <p:nvSpPr>
          <p:cNvPr id="4" name="投影片編號版面配置區 3">
            <a:extLst>
              <a:ext uri="{FF2B5EF4-FFF2-40B4-BE49-F238E27FC236}">
                <a16:creationId xmlns:a16="http://schemas.microsoft.com/office/drawing/2014/main" id="{F3C57E8F-B8E3-41D5-B4F7-CF28F96C2D45}"/>
              </a:ext>
            </a:extLst>
          </p:cNvPr>
          <p:cNvSpPr>
            <a:spLocks noGrp="1"/>
          </p:cNvSpPr>
          <p:nvPr>
            <p:ph type="sldNum" sz="quarter" idx="12"/>
          </p:nvPr>
        </p:nvSpPr>
        <p:spPr/>
        <p:txBody>
          <a:bodyPr/>
          <a:lstStyle/>
          <a:p>
            <a:fld id="{565CE74E-AB26-4998-AD42-012C4C1AD076}" type="slidenum">
              <a:rPr lang="zh-CN" altLang="en-US" smtClean="0"/>
              <a:t>104</a:t>
            </a:fld>
            <a:endParaRPr lang="zh-CN" altLang="en-US"/>
          </a:p>
        </p:txBody>
      </p:sp>
      <p:sp>
        <p:nvSpPr>
          <p:cNvPr id="12" name="Rectangle 11">
            <a:extLst>
              <a:ext uri="{FF2B5EF4-FFF2-40B4-BE49-F238E27FC236}">
                <a16:creationId xmlns:a16="http://schemas.microsoft.com/office/drawing/2014/main" id="{145B8DDA-CB1C-7B4E-837F-EDE2C9621DE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1643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342966" cy="523220"/>
          </a:xfrm>
          <a:prstGeom prst="rect">
            <a:avLst/>
          </a:prstGeom>
          <a:noFill/>
        </p:spPr>
        <p:txBody>
          <a:bodyPr wrap="none" rtlCol="0">
            <a:spAutoFit/>
          </a:bodyPr>
          <a:lstStyle/>
          <a:p>
            <a:r>
              <a:rPr lang="en-US" sz="2800" dirty="0"/>
              <a:t>Preparing for </a:t>
            </a:r>
            <a:r>
              <a:rPr lang="en-US" sz="2800" dirty="0" err="1"/>
              <a:t>softmax</a:t>
            </a:r>
            <a:endParaRPr lang="en-US" sz="2800" dirty="0"/>
          </a:p>
        </p:txBody>
      </p:sp>
      <p:sp>
        <p:nvSpPr>
          <p:cNvPr id="11" name="TextBox 10">
            <a:extLst>
              <a:ext uri="{FF2B5EF4-FFF2-40B4-BE49-F238E27FC236}">
                <a16:creationId xmlns:a16="http://schemas.microsoft.com/office/drawing/2014/main" id="{6937D372-A4C9-3F41-B2D0-5E06FC01B1AD}"/>
              </a:ext>
            </a:extLst>
          </p:cNvPr>
          <p:cNvSpPr txBox="1"/>
          <p:nvPr/>
        </p:nvSpPr>
        <p:spPr>
          <a:xfrm>
            <a:off x="567558" y="1243807"/>
            <a:ext cx="3090718" cy="492443"/>
          </a:xfrm>
          <a:prstGeom prst="rect">
            <a:avLst/>
          </a:prstGeom>
          <a:noFill/>
        </p:spPr>
        <p:txBody>
          <a:bodyPr wrap="none" rtlCol="0">
            <a:spAutoFit/>
          </a:bodyPr>
          <a:lstStyle/>
          <a:p>
            <a:r>
              <a:rPr lang="en-US" sz="2600" dirty="0" err="1"/>
              <a:t>transpose_for_scores</a:t>
            </a:r>
            <a:endParaRPr lang="en-US" sz="2600" dirty="0"/>
          </a:p>
        </p:txBody>
      </p:sp>
      <p:sp>
        <p:nvSpPr>
          <p:cNvPr id="2" name="TextBox 1">
            <a:extLst>
              <a:ext uri="{FF2B5EF4-FFF2-40B4-BE49-F238E27FC236}">
                <a16:creationId xmlns:a16="http://schemas.microsoft.com/office/drawing/2014/main" id="{F084333A-E18E-D345-AB01-BC20571154B2}"/>
              </a:ext>
            </a:extLst>
          </p:cNvPr>
          <p:cNvSpPr txBox="1"/>
          <p:nvPr/>
        </p:nvSpPr>
        <p:spPr>
          <a:xfrm>
            <a:off x="1275224" y="2087560"/>
            <a:ext cx="8406725" cy="369332"/>
          </a:xfrm>
          <a:prstGeom prst="rect">
            <a:avLst/>
          </a:prstGeom>
          <a:noFill/>
        </p:spPr>
        <p:txBody>
          <a:bodyPr wrap="none" rtlCol="0">
            <a:spAutoFit/>
          </a:bodyPr>
          <a:lstStyle/>
          <a:p>
            <a:r>
              <a:rPr lang="en-US" dirty="0">
                <a:hlinkClick r:id="rId3"/>
              </a:rPr>
              <a:t>https://github.com/the-Quert/iNLPfun/blob/master/BERT/modeling.py/ - L726-L776</a:t>
            </a:r>
            <a:endParaRPr lang="en-US" dirty="0"/>
          </a:p>
        </p:txBody>
      </p:sp>
      <p:sp>
        <p:nvSpPr>
          <p:cNvPr id="4" name="投影片編號版面配置區 3">
            <a:extLst>
              <a:ext uri="{FF2B5EF4-FFF2-40B4-BE49-F238E27FC236}">
                <a16:creationId xmlns:a16="http://schemas.microsoft.com/office/drawing/2014/main" id="{EA1ABF49-6702-4286-ACE1-B16FBCE55E02}"/>
              </a:ext>
            </a:extLst>
          </p:cNvPr>
          <p:cNvSpPr>
            <a:spLocks noGrp="1"/>
          </p:cNvSpPr>
          <p:nvPr>
            <p:ph type="sldNum" sz="quarter" idx="12"/>
          </p:nvPr>
        </p:nvSpPr>
        <p:spPr/>
        <p:txBody>
          <a:bodyPr/>
          <a:lstStyle/>
          <a:p>
            <a:fld id="{565CE74E-AB26-4998-AD42-012C4C1AD076}" type="slidenum">
              <a:rPr lang="zh-CN" altLang="en-US" smtClean="0"/>
              <a:t>105</a:t>
            </a:fld>
            <a:endParaRPr lang="zh-CN" altLang="en-US"/>
          </a:p>
        </p:txBody>
      </p:sp>
      <p:sp>
        <p:nvSpPr>
          <p:cNvPr id="6" name="Rectangle 5">
            <a:extLst>
              <a:ext uri="{FF2B5EF4-FFF2-40B4-BE49-F238E27FC236}">
                <a16:creationId xmlns:a16="http://schemas.microsoft.com/office/drawing/2014/main" id="{E0E6BBEF-F3C3-324B-B951-87DF1C3D300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89869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79001" cy="954107"/>
          </a:xfrm>
          <a:prstGeom prst="rect">
            <a:avLst/>
          </a:prstGeom>
          <a:noFill/>
        </p:spPr>
        <p:txBody>
          <a:bodyPr wrap="none" rtlCol="0">
            <a:spAutoFit/>
          </a:bodyPr>
          <a:lstStyle/>
          <a:p>
            <a:r>
              <a:rPr lang="en-US" sz="2800" dirty="0"/>
              <a:t>Fully Connected Layer </a:t>
            </a:r>
          </a:p>
          <a:p>
            <a:r>
              <a:rPr lang="en-US" sz="2800" dirty="0"/>
              <a:t>(including Residual Connection)</a:t>
            </a:r>
          </a:p>
        </p:txBody>
      </p:sp>
      <p:pic>
        <p:nvPicPr>
          <p:cNvPr id="7" name="圖片 5">
            <a:extLst>
              <a:ext uri="{FF2B5EF4-FFF2-40B4-BE49-F238E27FC236}">
                <a16:creationId xmlns:a16="http://schemas.microsoft.com/office/drawing/2014/main" id="{F1C95836-F401-274F-83C2-0DADAE14EDFA}"/>
              </a:ext>
            </a:extLst>
          </p:cNvPr>
          <p:cNvPicPr>
            <a:picLocks noChangeAspect="1"/>
          </p:cNvPicPr>
          <p:nvPr/>
        </p:nvPicPr>
        <p:blipFill rotWithShape="1">
          <a:blip r:embed="rId3">
            <a:extLst>
              <a:ext uri="{28A0092B-C50C-407E-A947-70E740481C1C}">
                <a14:useLocalDpi xmlns:a14="http://schemas.microsoft.com/office/drawing/2010/main" val="0"/>
              </a:ext>
            </a:extLst>
          </a:blip>
          <a:srcRect l="-46" t="36606" r="51644" b="-92"/>
          <a:stretch/>
        </p:blipFill>
        <p:spPr>
          <a:xfrm>
            <a:off x="9180237" y="647112"/>
            <a:ext cx="2170461" cy="4219747"/>
          </a:xfrm>
          <a:prstGeom prst="rect">
            <a:avLst/>
          </a:prstGeom>
        </p:spPr>
      </p:pic>
      <p:sp>
        <p:nvSpPr>
          <p:cNvPr id="4" name="TextBox 3">
            <a:extLst>
              <a:ext uri="{FF2B5EF4-FFF2-40B4-BE49-F238E27FC236}">
                <a16:creationId xmlns:a16="http://schemas.microsoft.com/office/drawing/2014/main" id="{A171AF61-513F-D14D-992C-74DBD9434EEA}"/>
              </a:ext>
            </a:extLst>
          </p:cNvPr>
          <p:cNvSpPr txBox="1"/>
          <p:nvPr/>
        </p:nvSpPr>
        <p:spPr>
          <a:xfrm>
            <a:off x="394856" y="2179905"/>
            <a:ext cx="7931658" cy="369332"/>
          </a:xfrm>
          <a:prstGeom prst="rect">
            <a:avLst/>
          </a:prstGeom>
          <a:noFill/>
        </p:spPr>
        <p:txBody>
          <a:bodyPr wrap="none" rtlCol="0">
            <a:spAutoFit/>
          </a:bodyPr>
          <a:lstStyle/>
          <a:p>
            <a:r>
              <a:rPr lang="en-US" dirty="0">
                <a:hlinkClick r:id="rId4"/>
              </a:rPr>
              <a:t>https://github.com/the-Quert/iNLPfun/blob/master/BERT/run_classifier.py/ - L450</a:t>
            </a:r>
            <a:endParaRPr lang="en-US" dirty="0"/>
          </a:p>
        </p:txBody>
      </p:sp>
      <p:sp>
        <p:nvSpPr>
          <p:cNvPr id="2" name="投影片編號版面配置區 1">
            <a:extLst>
              <a:ext uri="{FF2B5EF4-FFF2-40B4-BE49-F238E27FC236}">
                <a16:creationId xmlns:a16="http://schemas.microsoft.com/office/drawing/2014/main" id="{5FB876D4-115F-49B1-A8A6-E6EB3C6A853B}"/>
              </a:ext>
            </a:extLst>
          </p:cNvPr>
          <p:cNvSpPr>
            <a:spLocks noGrp="1"/>
          </p:cNvSpPr>
          <p:nvPr>
            <p:ph type="sldNum" sz="quarter" idx="12"/>
          </p:nvPr>
        </p:nvSpPr>
        <p:spPr/>
        <p:txBody>
          <a:bodyPr/>
          <a:lstStyle/>
          <a:p>
            <a:fld id="{565CE74E-AB26-4998-AD42-012C4C1AD076}" type="slidenum">
              <a:rPr lang="zh-CN" altLang="en-US" smtClean="0"/>
              <a:t>106</a:t>
            </a:fld>
            <a:endParaRPr lang="zh-CN" altLang="en-US"/>
          </a:p>
        </p:txBody>
      </p:sp>
      <p:sp>
        <p:nvSpPr>
          <p:cNvPr id="6" name="Rectangle 5">
            <a:extLst>
              <a:ext uri="{FF2B5EF4-FFF2-40B4-BE49-F238E27FC236}">
                <a16:creationId xmlns:a16="http://schemas.microsoft.com/office/drawing/2014/main" id="{6430DA9E-5C9F-3C49-B557-4665D022FA49}"/>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45802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150713" y="2572532"/>
            <a:ext cx="589065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Batch Normalization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04863F9C-DBB3-4CC9-8EB3-627AD7B23614}"/>
              </a:ext>
            </a:extLst>
          </p:cNvPr>
          <p:cNvSpPr>
            <a:spLocks noGrp="1"/>
          </p:cNvSpPr>
          <p:nvPr>
            <p:ph type="sldNum" sz="quarter" idx="12"/>
          </p:nvPr>
        </p:nvSpPr>
        <p:spPr/>
        <p:txBody>
          <a:bodyPr/>
          <a:lstStyle/>
          <a:p>
            <a:fld id="{565CE74E-AB26-4998-AD42-012C4C1AD076}" type="slidenum">
              <a:rPr lang="zh-CN" altLang="en-US" smtClean="0"/>
              <a:t>107</a:t>
            </a:fld>
            <a:endParaRPr lang="zh-CN" altLang="en-US"/>
          </a:p>
        </p:txBody>
      </p:sp>
    </p:spTree>
    <p:custDataLst>
      <p:tags r:id="rId1"/>
    </p:custDataLst>
    <p:extLst>
      <p:ext uri="{BB962C8B-B14F-4D97-AF65-F5344CB8AC3E}">
        <p14:creationId xmlns:p14="http://schemas.microsoft.com/office/powerpoint/2010/main" val="381319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791B9-D2FD-D445-9C21-860D6F3D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45" y="1988477"/>
            <a:ext cx="8943109" cy="4416053"/>
          </a:xfrm>
          <a:prstGeom prst="rect">
            <a:avLst/>
          </a:prstGeom>
        </p:spPr>
      </p:pic>
      <p:sp>
        <p:nvSpPr>
          <p:cNvPr id="10" name="文字方塊 6">
            <a:extLst>
              <a:ext uri="{FF2B5EF4-FFF2-40B4-BE49-F238E27FC236}">
                <a16:creationId xmlns:a16="http://schemas.microsoft.com/office/drawing/2014/main" id="{9F0F34E5-12E0-6641-9CAC-B5804CA25EC2}"/>
              </a:ext>
            </a:extLst>
          </p:cNvPr>
          <p:cNvSpPr txBox="1"/>
          <p:nvPr/>
        </p:nvSpPr>
        <p:spPr>
          <a:xfrm>
            <a:off x="345830" y="369277"/>
            <a:ext cx="2094035" cy="523220"/>
          </a:xfrm>
          <a:prstGeom prst="rect">
            <a:avLst/>
          </a:prstGeom>
          <a:noFill/>
        </p:spPr>
        <p:txBody>
          <a:bodyPr wrap="none" rtlCol="0">
            <a:spAutoFit/>
          </a:bodyPr>
          <a:lstStyle/>
          <a:p>
            <a:r>
              <a:rPr lang="en-US" sz="2800" dirty="0"/>
              <a:t>Hidden Layer</a:t>
            </a:r>
          </a:p>
        </p:txBody>
      </p:sp>
      <p:sp>
        <p:nvSpPr>
          <p:cNvPr id="2" name="投影片編號版面配置區 1">
            <a:extLst>
              <a:ext uri="{FF2B5EF4-FFF2-40B4-BE49-F238E27FC236}">
                <a16:creationId xmlns:a16="http://schemas.microsoft.com/office/drawing/2014/main" id="{9714B58E-5134-44D4-99A6-994E766B141D}"/>
              </a:ext>
            </a:extLst>
          </p:cNvPr>
          <p:cNvSpPr>
            <a:spLocks noGrp="1"/>
          </p:cNvSpPr>
          <p:nvPr>
            <p:ph type="sldNum" sz="quarter" idx="12"/>
          </p:nvPr>
        </p:nvSpPr>
        <p:spPr/>
        <p:txBody>
          <a:bodyPr/>
          <a:lstStyle/>
          <a:p>
            <a:fld id="{565CE74E-AB26-4998-AD42-012C4C1AD076}" type="slidenum">
              <a:rPr lang="zh-CN" altLang="en-US" smtClean="0"/>
              <a:t>108</a:t>
            </a:fld>
            <a:endParaRPr lang="zh-CN" altLang="en-US"/>
          </a:p>
        </p:txBody>
      </p:sp>
    </p:spTree>
    <p:extLst>
      <p:ext uri="{BB962C8B-B14F-4D97-AF65-F5344CB8AC3E}">
        <p14:creationId xmlns:p14="http://schemas.microsoft.com/office/powerpoint/2010/main" val="417036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353692" cy="523220"/>
          </a:xfrm>
          <a:prstGeom prst="rect">
            <a:avLst/>
          </a:prstGeom>
          <a:noFill/>
        </p:spPr>
        <p:txBody>
          <a:bodyPr wrap="none" rtlCol="0">
            <a:spAutoFit/>
          </a:bodyPr>
          <a:lstStyle/>
          <a:p>
            <a:r>
              <a:rPr lang="en-US" sz="2800" dirty="0"/>
              <a:t>Internal Covariate Shift  (ICS)</a:t>
            </a:r>
          </a:p>
        </p:txBody>
      </p:sp>
      <p:pic>
        <p:nvPicPr>
          <p:cNvPr id="3" name="Picture 2">
            <a:extLst>
              <a:ext uri="{FF2B5EF4-FFF2-40B4-BE49-F238E27FC236}">
                <a16:creationId xmlns:a16="http://schemas.microsoft.com/office/drawing/2014/main" id="{CF8D6E5E-5538-3247-B9B2-DF55EC50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129" y="3429000"/>
            <a:ext cx="4369835" cy="3285124"/>
          </a:xfrm>
          <a:prstGeom prst="rect">
            <a:avLst/>
          </a:prstGeom>
        </p:spPr>
      </p:pic>
      <p:sp>
        <p:nvSpPr>
          <p:cNvPr id="2" name="Rectangle 1">
            <a:extLst>
              <a:ext uri="{FF2B5EF4-FFF2-40B4-BE49-F238E27FC236}">
                <a16:creationId xmlns:a16="http://schemas.microsoft.com/office/drawing/2014/main" id="{D5DAC521-23D9-C741-8AA6-CE18D2EE1483}"/>
              </a:ext>
            </a:extLst>
          </p:cNvPr>
          <p:cNvSpPr/>
          <p:nvPr/>
        </p:nvSpPr>
        <p:spPr>
          <a:xfrm>
            <a:off x="797539" y="1170424"/>
            <a:ext cx="10707757" cy="2430922"/>
          </a:xfrm>
          <a:prstGeom prst="rect">
            <a:avLst/>
          </a:prstGeom>
        </p:spPr>
        <p:txBody>
          <a:bodyPr wrap="square">
            <a:spAutoFit/>
          </a:bodyPr>
          <a:lstStyle/>
          <a:p>
            <a:pPr>
              <a:lnSpc>
                <a:spcPct val="150000"/>
              </a:lnSpc>
            </a:pPr>
            <a:r>
              <a:rPr lang="en-US" sz="2600" dirty="0">
                <a:latin typeface="-apple-system"/>
              </a:rPr>
              <a:t>ICS refers to the change in the distribution of layer inputs caused by updates to the preceding layers. It is conjectured that such continual change negatively impacts training. The goal of </a:t>
            </a:r>
            <a:r>
              <a:rPr lang="en-US" sz="2600" dirty="0" err="1">
                <a:latin typeface="-apple-system"/>
              </a:rPr>
              <a:t>BatchNorm</a:t>
            </a:r>
            <a:r>
              <a:rPr lang="en-US" sz="2600" dirty="0">
                <a:latin typeface="-apple-system"/>
              </a:rPr>
              <a:t> was to reduce ICS and thus remedy this effect.</a:t>
            </a:r>
            <a:endParaRPr lang="en-US" sz="2600" dirty="0"/>
          </a:p>
        </p:txBody>
      </p:sp>
      <p:sp>
        <p:nvSpPr>
          <p:cNvPr id="5" name="投影片編號版面配置區 4">
            <a:extLst>
              <a:ext uri="{FF2B5EF4-FFF2-40B4-BE49-F238E27FC236}">
                <a16:creationId xmlns:a16="http://schemas.microsoft.com/office/drawing/2014/main" id="{20C48382-4BD1-4990-B22D-ABAC687DBE6E}"/>
              </a:ext>
            </a:extLst>
          </p:cNvPr>
          <p:cNvSpPr>
            <a:spLocks noGrp="1"/>
          </p:cNvSpPr>
          <p:nvPr>
            <p:ph type="sldNum" sz="quarter" idx="12"/>
          </p:nvPr>
        </p:nvSpPr>
        <p:spPr/>
        <p:txBody>
          <a:bodyPr/>
          <a:lstStyle/>
          <a:p>
            <a:fld id="{565CE74E-AB26-4998-AD42-012C4C1AD076}" type="slidenum">
              <a:rPr lang="zh-CN" altLang="en-US" smtClean="0"/>
              <a:t>109</a:t>
            </a:fld>
            <a:endParaRPr lang="zh-CN" altLang="en-US"/>
          </a:p>
        </p:txBody>
      </p:sp>
    </p:spTree>
    <p:extLst>
      <p:ext uri="{BB962C8B-B14F-4D97-AF65-F5344CB8AC3E}">
        <p14:creationId xmlns:p14="http://schemas.microsoft.com/office/powerpoint/2010/main" val="34536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4E3FD1-E5B5-4A68-AEEB-45BAA3933F8F}"/>
              </a:ext>
            </a:extLst>
          </p:cNvPr>
          <p:cNvSpPr txBox="1"/>
          <p:nvPr/>
        </p:nvSpPr>
        <p:spPr>
          <a:xfrm>
            <a:off x="1131276" y="566385"/>
            <a:ext cx="3100755"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Word Embedding</a:t>
            </a:r>
          </a:p>
        </p:txBody>
      </p:sp>
      <p:sp>
        <p:nvSpPr>
          <p:cNvPr id="3" name="文字方塊 2">
            <a:extLst>
              <a:ext uri="{FF2B5EF4-FFF2-40B4-BE49-F238E27FC236}">
                <a16:creationId xmlns:a16="http://schemas.microsoft.com/office/drawing/2014/main" id="{4DBE3644-0CDB-4AC9-A3D8-E5C6B8AC65E5}"/>
              </a:ext>
            </a:extLst>
          </p:cNvPr>
          <p:cNvSpPr txBox="1"/>
          <p:nvPr/>
        </p:nvSpPr>
        <p:spPr>
          <a:xfrm>
            <a:off x="1934308" y="1131996"/>
            <a:ext cx="2631831" cy="400110"/>
          </a:xfrm>
          <a:prstGeom prst="rect">
            <a:avLst/>
          </a:prstGeom>
          <a:noFill/>
        </p:spPr>
        <p:txBody>
          <a:bodyPr wrap="square" rtlCol="0">
            <a:spAutoFit/>
          </a:bodyPr>
          <a:lstStyle/>
          <a:p>
            <a:r>
              <a:rPr lang="en-US" sz="2000" dirty="0"/>
              <a:t>One-Hot-Encoding</a:t>
            </a:r>
          </a:p>
        </p:txBody>
      </p:sp>
      <p:sp>
        <p:nvSpPr>
          <p:cNvPr id="5" name="文字方塊 4">
            <a:extLst>
              <a:ext uri="{FF2B5EF4-FFF2-40B4-BE49-F238E27FC236}">
                <a16:creationId xmlns:a16="http://schemas.microsoft.com/office/drawing/2014/main" id="{FE6D226B-F117-4CA7-BF6B-D830D35ECAB0}"/>
              </a:ext>
            </a:extLst>
          </p:cNvPr>
          <p:cNvSpPr txBox="1"/>
          <p:nvPr/>
        </p:nvSpPr>
        <p:spPr>
          <a:xfrm>
            <a:off x="1934308" y="1501328"/>
            <a:ext cx="2760785" cy="400110"/>
          </a:xfrm>
          <a:prstGeom prst="rect">
            <a:avLst/>
          </a:prstGeom>
          <a:noFill/>
        </p:spPr>
        <p:txBody>
          <a:bodyPr wrap="square" rtlCol="0">
            <a:spAutoFit/>
          </a:bodyPr>
          <a:lstStyle/>
          <a:p>
            <a:r>
              <a:rPr lang="en-US" sz="2000" dirty="0"/>
              <a:t>Bag-of-Words (</a:t>
            </a:r>
            <a:r>
              <a:rPr lang="en-US" sz="2000" dirty="0" err="1"/>
              <a:t>BoW</a:t>
            </a:r>
            <a:r>
              <a:rPr lang="en-US" sz="2000" dirty="0"/>
              <a:t>)</a:t>
            </a:r>
          </a:p>
        </p:txBody>
      </p:sp>
      <p:sp>
        <p:nvSpPr>
          <p:cNvPr id="6" name="文字方塊 5">
            <a:extLst>
              <a:ext uri="{FF2B5EF4-FFF2-40B4-BE49-F238E27FC236}">
                <a16:creationId xmlns:a16="http://schemas.microsoft.com/office/drawing/2014/main" id="{FEFD5980-8F75-469C-BD6A-C7D3B2B31BEF}"/>
              </a:ext>
            </a:extLst>
          </p:cNvPr>
          <p:cNvSpPr txBox="1"/>
          <p:nvPr/>
        </p:nvSpPr>
        <p:spPr>
          <a:xfrm>
            <a:off x="1082463" y="2530643"/>
            <a:ext cx="1755609" cy="477054"/>
          </a:xfrm>
          <a:prstGeom prst="rect">
            <a:avLst/>
          </a:prstGeom>
          <a:noFill/>
        </p:spPr>
        <p:txBody>
          <a:bodyPr wrap="none" rtlCol="0">
            <a:spAutoFit/>
          </a:bodyPr>
          <a:lstStyle/>
          <a:p>
            <a:pPr marL="285750" indent="-285750">
              <a:buFont typeface="Arial" panose="020B0604020202020204" pitchFamily="34" charset="0"/>
              <a:buChar char="•"/>
            </a:pPr>
            <a:r>
              <a:rPr lang="zh-TW" altLang="en-US" sz="2500" dirty="0"/>
              <a:t>一詞多義</a:t>
            </a:r>
            <a:endParaRPr lang="en-US" sz="2500" dirty="0"/>
          </a:p>
        </p:txBody>
      </p:sp>
      <p:sp>
        <p:nvSpPr>
          <p:cNvPr id="7" name="文字方塊 6">
            <a:extLst>
              <a:ext uri="{FF2B5EF4-FFF2-40B4-BE49-F238E27FC236}">
                <a16:creationId xmlns:a16="http://schemas.microsoft.com/office/drawing/2014/main" id="{798742AA-DFC8-437F-9CCD-76997C47359B}"/>
              </a:ext>
            </a:extLst>
          </p:cNvPr>
          <p:cNvSpPr txBox="1"/>
          <p:nvPr/>
        </p:nvSpPr>
        <p:spPr>
          <a:xfrm>
            <a:off x="1934308" y="3056039"/>
            <a:ext cx="2781531" cy="400110"/>
          </a:xfrm>
          <a:prstGeom prst="rect">
            <a:avLst/>
          </a:prstGeom>
          <a:noFill/>
        </p:spPr>
        <p:txBody>
          <a:bodyPr wrap="none" rtlCol="0">
            <a:spAutoFit/>
          </a:bodyPr>
          <a:lstStyle/>
          <a:p>
            <a:r>
              <a:rPr lang="en-US" sz="2000" dirty="0"/>
              <a:t>1 type          1 embedding</a:t>
            </a:r>
          </a:p>
        </p:txBody>
      </p:sp>
      <p:cxnSp>
        <p:nvCxnSpPr>
          <p:cNvPr id="9" name="直線單箭頭接點 8">
            <a:extLst>
              <a:ext uri="{FF2B5EF4-FFF2-40B4-BE49-F238E27FC236}">
                <a16:creationId xmlns:a16="http://schemas.microsoft.com/office/drawing/2014/main" id="{1BAAFBC5-33A0-4A79-A7E4-E496BABCAD40}"/>
              </a:ext>
            </a:extLst>
          </p:cNvPr>
          <p:cNvCxnSpPr>
            <a:cxnSpLocks/>
          </p:cNvCxnSpPr>
          <p:nvPr/>
        </p:nvCxnSpPr>
        <p:spPr>
          <a:xfrm>
            <a:off x="2742822" y="3240705"/>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9F01A71-012E-4C32-9C6A-C1D5386439FE}"/>
              </a:ext>
            </a:extLst>
          </p:cNvPr>
          <p:cNvSpPr txBox="1"/>
          <p:nvPr/>
        </p:nvSpPr>
        <p:spPr>
          <a:xfrm>
            <a:off x="4835770" y="3056039"/>
            <a:ext cx="3934090" cy="400110"/>
          </a:xfrm>
          <a:prstGeom prst="rect">
            <a:avLst/>
          </a:prstGeom>
          <a:noFill/>
        </p:spPr>
        <p:txBody>
          <a:bodyPr wrap="none" rtlCol="0">
            <a:spAutoFit/>
          </a:bodyPr>
          <a:lstStyle/>
          <a:p>
            <a:r>
              <a:rPr lang="en-US" sz="2000" dirty="0"/>
              <a:t>1 type          </a:t>
            </a:r>
            <a:r>
              <a:rPr lang="zh-TW" altLang="en-US" sz="2000" dirty="0"/>
              <a:t>固定數量的</a:t>
            </a:r>
            <a:r>
              <a:rPr lang="en-US" sz="2000" dirty="0"/>
              <a:t> embedding</a:t>
            </a:r>
          </a:p>
        </p:txBody>
      </p:sp>
      <p:cxnSp>
        <p:nvCxnSpPr>
          <p:cNvPr id="13" name="直線單箭頭接點 12">
            <a:extLst>
              <a:ext uri="{FF2B5EF4-FFF2-40B4-BE49-F238E27FC236}">
                <a16:creationId xmlns:a16="http://schemas.microsoft.com/office/drawing/2014/main" id="{BA840812-9A3F-4EBD-A3A4-3621271C7942}"/>
              </a:ext>
            </a:extLst>
          </p:cNvPr>
          <p:cNvCxnSpPr>
            <a:cxnSpLocks/>
          </p:cNvCxnSpPr>
          <p:nvPr/>
        </p:nvCxnSpPr>
        <p:spPr>
          <a:xfrm>
            <a:off x="5597391" y="3247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字方塊 13">
            <a:extLst>
              <a:ext uri="{FF2B5EF4-FFF2-40B4-BE49-F238E27FC236}">
                <a16:creationId xmlns:a16="http://schemas.microsoft.com/office/drawing/2014/main" id="{63C7CC15-BFB8-4B70-8F67-A6B71887A0CF}"/>
              </a:ext>
            </a:extLst>
          </p:cNvPr>
          <p:cNvSpPr txBox="1"/>
          <p:nvPr/>
        </p:nvSpPr>
        <p:spPr>
          <a:xfrm>
            <a:off x="3492299" y="3814162"/>
            <a:ext cx="4437185" cy="400110"/>
          </a:xfrm>
          <a:prstGeom prst="rect">
            <a:avLst/>
          </a:prstGeom>
          <a:noFill/>
        </p:spPr>
        <p:txBody>
          <a:bodyPr wrap="square" rtlCol="0">
            <a:spAutoFit/>
          </a:bodyPr>
          <a:lstStyle/>
          <a:p>
            <a:r>
              <a:rPr lang="zh-TW" altLang="en-US" sz="2000" dirty="0"/>
              <a:t>每個</a:t>
            </a:r>
            <a:r>
              <a:rPr lang="en-US" altLang="zh-TW" sz="2000" dirty="0"/>
              <a:t> token               </a:t>
            </a:r>
            <a:r>
              <a:rPr lang="zh-TW" altLang="en-US" sz="2000" dirty="0"/>
              <a:t>不同的</a:t>
            </a:r>
            <a:r>
              <a:rPr lang="en-US" altLang="zh-TW" sz="2000" dirty="0"/>
              <a:t>embedding</a:t>
            </a:r>
            <a:endParaRPr lang="en-GB" altLang="zh-TW" sz="2000" dirty="0"/>
          </a:p>
        </p:txBody>
      </p:sp>
      <p:cxnSp>
        <p:nvCxnSpPr>
          <p:cNvPr id="15" name="直線單箭頭接點 14">
            <a:extLst>
              <a:ext uri="{FF2B5EF4-FFF2-40B4-BE49-F238E27FC236}">
                <a16:creationId xmlns:a16="http://schemas.microsoft.com/office/drawing/2014/main" id="{7AF20060-B87E-4550-8999-4FCB693555FA}"/>
              </a:ext>
            </a:extLst>
          </p:cNvPr>
          <p:cNvCxnSpPr>
            <a:cxnSpLocks/>
          </p:cNvCxnSpPr>
          <p:nvPr/>
        </p:nvCxnSpPr>
        <p:spPr>
          <a:xfrm>
            <a:off x="4835770" y="4009541"/>
            <a:ext cx="3040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C4AB6F77-54B2-4C4B-A7A6-D068DB65014D}"/>
              </a:ext>
            </a:extLst>
          </p:cNvPr>
          <p:cNvSpPr txBox="1"/>
          <p:nvPr/>
        </p:nvSpPr>
        <p:spPr>
          <a:xfrm>
            <a:off x="1131276" y="4802585"/>
            <a:ext cx="4735527"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Contextualized Word Embedding</a:t>
            </a:r>
            <a:endParaRPr lang="en-US" sz="2500" dirty="0"/>
          </a:p>
        </p:txBody>
      </p:sp>
      <p:sp>
        <p:nvSpPr>
          <p:cNvPr id="4" name="投影片編號版面配置區 3">
            <a:extLst>
              <a:ext uri="{FF2B5EF4-FFF2-40B4-BE49-F238E27FC236}">
                <a16:creationId xmlns:a16="http://schemas.microsoft.com/office/drawing/2014/main" id="{11115761-0C2A-406D-A916-31357F77B53B}"/>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928830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633BF96-201F-A54C-9517-5CFC5CC559BE}"/>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pic>
        <p:nvPicPr>
          <p:cNvPr id="3" name="Picture 2">
            <a:extLst>
              <a:ext uri="{FF2B5EF4-FFF2-40B4-BE49-F238E27FC236}">
                <a16:creationId xmlns:a16="http://schemas.microsoft.com/office/drawing/2014/main" id="{144EC422-15E4-B642-AD83-22500105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06" y="892497"/>
            <a:ext cx="8829787" cy="5275368"/>
          </a:xfrm>
          <a:prstGeom prst="rect">
            <a:avLst/>
          </a:prstGeom>
        </p:spPr>
      </p:pic>
      <p:sp>
        <p:nvSpPr>
          <p:cNvPr id="2" name="投影片編號版面配置區 1">
            <a:extLst>
              <a:ext uri="{FF2B5EF4-FFF2-40B4-BE49-F238E27FC236}">
                <a16:creationId xmlns:a16="http://schemas.microsoft.com/office/drawing/2014/main" id="{AE5CF1C8-68BE-4619-AA15-76EDA9A3E056}"/>
              </a:ext>
            </a:extLst>
          </p:cNvPr>
          <p:cNvSpPr>
            <a:spLocks noGrp="1"/>
          </p:cNvSpPr>
          <p:nvPr>
            <p:ph type="sldNum" sz="quarter" idx="12"/>
          </p:nvPr>
        </p:nvSpPr>
        <p:spPr/>
        <p:txBody>
          <a:bodyPr/>
          <a:lstStyle/>
          <a:p>
            <a:fld id="{565CE74E-AB26-4998-AD42-012C4C1AD076}" type="slidenum">
              <a:rPr lang="zh-CN" altLang="en-US" smtClean="0"/>
              <a:t>110</a:t>
            </a:fld>
            <a:endParaRPr lang="zh-CN" altLang="en-US"/>
          </a:p>
        </p:txBody>
      </p:sp>
    </p:spTree>
    <p:extLst>
      <p:ext uri="{BB962C8B-B14F-4D97-AF65-F5344CB8AC3E}">
        <p14:creationId xmlns:p14="http://schemas.microsoft.com/office/powerpoint/2010/main" val="166735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39A21-5B33-4749-A1DE-4B83BDF44B7A}"/>
              </a:ext>
            </a:extLst>
          </p:cNvPr>
          <p:cNvPicPr>
            <a:picLocks noChangeAspect="1"/>
          </p:cNvPicPr>
          <p:nvPr/>
        </p:nvPicPr>
        <p:blipFill rotWithShape="1">
          <a:blip r:embed="rId2">
            <a:extLst>
              <a:ext uri="{28A0092B-C50C-407E-A947-70E740481C1C}">
                <a14:useLocalDpi xmlns:a14="http://schemas.microsoft.com/office/drawing/2010/main" val="0"/>
              </a:ext>
            </a:extLst>
          </a:blip>
          <a:srcRect l="67796" t="-59" r="6403" b="84703"/>
          <a:stretch/>
        </p:blipFill>
        <p:spPr>
          <a:xfrm>
            <a:off x="7688911" y="811033"/>
            <a:ext cx="2123000" cy="906449"/>
          </a:xfrm>
          <a:prstGeom prst="rect">
            <a:avLst/>
          </a:prstGeom>
        </p:spPr>
      </p:pic>
      <p:pic>
        <p:nvPicPr>
          <p:cNvPr id="6" name="Picture 5">
            <a:extLst>
              <a:ext uri="{FF2B5EF4-FFF2-40B4-BE49-F238E27FC236}">
                <a16:creationId xmlns:a16="http://schemas.microsoft.com/office/drawing/2014/main" id="{CB40A915-E605-704B-955F-8267597F508B}"/>
              </a:ext>
            </a:extLst>
          </p:cNvPr>
          <p:cNvPicPr>
            <a:picLocks noChangeAspect="1"/>
          </p:cNvPicPr>
          <p:nvPr/>
        </p:nvPicPr>
        <p:blipFill rotWithShape="1">
          <a:blip r:embed="rId2">
            <a:extLst>
              <a:ext uri="{28A0092B-C50C-407E-A947-70E740481C1C}">
                <a14:useLocalDpi xmlns:a14="http://schemas.microsoft.com/office/drawing/2010/main" val="0"/>
              </a:ext>
            </a:extLst>
          </a:blip>
          <a:srcRect t="20145" r="122" b="519"/>
          <a:stretch/>
        </p:blipFill>
        <p:spPr>
          <a:xfrm>
            <a:off x="1986781" y="1808922"/>
            <a:ext cx="8218438" cy="4683318"/>
          </a:xfrm>
          <a:prstGeom prst="rect">
            <a:avLst/>
          </a:prstGeom>
        </p:spPr>
      </p:pic>
      <p:sp>
        <p:nvSpPr>
          <p:cNvPr id="7" name="文字方塊 6">
            <a:extLst>
              <a:ext uri="{FF2B5EF4-FFF2-40B4-BE49-F238E27FC236}">
                <a16:creationId xmlns:a16="http://schemas.microsoft.com/office/drawing/2014/main" id="{74E9C5FE-1CD2-5E4F-8476-7E37EF9065F3}"/>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362D261E-CF4A-2C44-8571-268073F88A8E}"/>
              </a:ext>
            </a:extLst>
          </p:cNvPr>
          <p:cNvSpPr txBox="1"/>
          <p:nvPr/>
        </p:nvSpPr>
        <p:spPr>
          <a:xfrm>
            <a:off x="8372061" y="5659582"/>
            <a:ext cx="2879699" cy="492443"/>
          </a:xfrm>
          <a:prstGeom prst="rect">
            <a:avLst/>
          </a:prstGeom>
          <a:noFill/>
        </p:spPr>
        <p:txBody>
          <a:bodyPr wrap="none" rtlCol="0">
            <a:spAutoFit/>
          </a:bodyPr>
          <a:lstStyle/>
          <a:p>
            <a:pPr marL="285750" indent="-285750">
              <a:buFont typeface="Arial" panose="020B0604020202020204" pitchFamily="34" charset="0"/>
              <a:buChar char="•"/>
            </a:pPr>
            <a:r>
              <a:rPr lang="en-US" sz="2600" dirty="0"/>
              <a:t>Saturation Region</a:t>
            </a:r>
          </a:p>
        </p:txBody>
      </p:sp>
      <p:sp>
        <p:nvSpPr>
          <p:cNvPr id="3" name="投影片編號版面配置區 2">
            <a:extLst>
              <a:ext uri="{FF2B5EF4-FFF2-40B4-BE49-F238E27FC236}">
                <a16:creationId xmlns:a16="http://schemas.microsoft.com/office/drawing/2014/main" id="{6857AEAF-3627-4016-8260-F116E66DD869}"/>
              </a:ext>
            </a:extLst>
          </p:cNvPr>
          <p:cNvSpPr>
            <a:spLocks noGrp="1"/>
          </p:cNvSpPr>
          <p:nvPr>
            <p:ph type="sldNum" sz="quarter" idx="12"/>
          </p:nvPr>
        </p:nvSpPr>
        <p:spPr/>
        <p:txBody>
          <a:bodyPr/>
          <a:lstStyle/>
          <a:p>
            <a:fld id="{565CE74E-AB26-4998-AD42-012C4C1AD076}" type="slidenum">
              <a:rPr lang="zh-CN" altLang="en-US" smtClean="0"/>
              <a:t>111</a:t>
            </a:fld>
            <a:endParaRPr lang="zh-CN" altLang="en-US"/>
          </a:p>
        </p:txBody>
      </p:sp>
    </p:spTree>
    <p:extLst>
      <p:ext uri="{BB962C8B-B14F-4D97-AF65-F5344CB8AC3E}">
        <p14:creationId xmlns:p14="http://schemas.microsoft.com/office/powerpoint/2010/main" val="225301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BA5C99-2ECE-CF40-A53B-147F0BF9FB24}"/>
              </a:ext>
            </a:extLst>
          </p:cNvPr>
          <p:cNvPicPr>
            <a:picLocks noChangeAspect="1"/>
          </p:cNvPicPr>
          <p:nvPr/>
        </p:nvPicPr>
        <p:blipFill rotWithShape="1">
          <a:blip r:embed="rId2">
            <a:extLst>
              <a:ext uri="{28A0092B-C50C-407E-A947-70E740481C1C}">
                <a14:useLocalDpi xmlns:a14="http://schemas.microsoft.com/office/drawing/2010/main" val="0"/>
              </a:ext>
            </a:extLst>
          </a:blip>
          <a:srcRect l="63958" t="-117" r="6524" b="77023"/>
          <a:stretch/>
        </p:blipFill>
        <p:spPr>
          <a:xfrm>
            <a:off x="7227736" y="254444"/>
            <a:ext cx="2393342" cy="1399428"/>
          </a:xfrm>
          <a:prstGeom prst="rect">
            <a:avLst/>
          </a:prstGeom>
        </p:spPr>
      </p:pic>
      <p:pic>
        <p:nvPicPr>
          <p:cNvPr id="6" name="Picture 5">
            <a:extLst>
              <a:ext uri="{FF2B5EF4-FFF2-40B4-BE49-F238E27FC236}">
                <a16:creationId xmlns:a16="http://schemas.microsoft.com/office/drawing/2014/main" id="{7CE0D913-AE1E-014E-A75F-3D7BE48323D4}"/>
              </a:ext>
            </a:extLst>
          </p:cNvPr>
          <p:cNvPicPr>
            <a:picLocks noChangeAspect="1"/>
          </p:cNvPicPr>
          <p:nvPr/>
        </p:nvPicPr>
        <p:blipFill rotWithShape="1">
          <a:blip r:embed="rId2">
            <a:extLst>
              <a:ext uri="{28A0092B-C50C-407E-A947-70E740481C1C}">
                <a14:useLocalDpi xmlns:a14="http://schemas.microsoft.com/office/drawing/2010/main" val="0"/>
              </a:ext>
            </a:extLst>
          </a:blip>
          <a:srcRect t="22714" r="-341"/>
          <a:stretch/>
        </p:blipFill>
        <p:spPr>
          <a:xfrm>
            <a:off x="1485389" y="1653872"/>
            <a:ext cx="8135689" cy="4683319"/>
          </a:xfrm>
          <a:prstGeom prst="rect">
            <a:avLst/>
          </a:prstGeom>
        </p:spPr>
      </p:pic>
      <p:sp>
        <p:nvSpPr>
          <p:cNvPr id="7" name="文字方塊 6">
            <a:extLst>
              <a:ext uri="{FF2B5EF4-FFF2-40B4-BE49-F238E27FC236}">
                <a16:creationId xmlns:a16="http://schemas.microsoft.com/office/drawing/2014/main" id="{A1E1A30B-4826-694A-B1A4-CE8BDF44CD0C}"/>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投影片編號版面配置區 1">
            <a:extLst>
              <a:ext uri="{FF2B5EF4-FFF2-40B4-BE49-F238E27FC236}">
                <a16:creationId xmlns:a16="http://schemas.microsoft.com/office/drawing/2014/main" id="{8BD6E401-8AE3-46B7-8EA2-9A68D8286036}"/>
              </a:ext>
            </a:extLst>
          </p:cNvPr>
          <p:cNvSpPr>
            <a:spLocks noGrp="1"/>
          </p:cNvSpPr>
          <p:nvPr>
            <p:ph type="sldNum" sz="quarter" idx="12"/>
          </p:nvPr>
        </p:nvSpPr>
        <p:spPr/>
        <p:txBody>
          <a:bodyPr/>
          <a:lstStyle/>
          <a:p>
            <a:fld id="{565CE74E-AB26-4998-AD42-012C4C1AD076}" type="slidenum">
              <a:rPr lang="zh-CN" altLang="en-US" smtClean="0"/>
              <a:t>112</a:t>
            </a:fld>
            <a:endParaRPr lang="zh-CN" altLang="en-US"/>
          </a:p>
        </p:txBody>
      </p:sp>
    </p:spTree>
    <p:extLst>
      <p:ext uri="{BB962C8B-B14F-4D97-AF65-F5344CB8AC3E}">
        <p14:creationId xmlns:p14="http://schemas.microsoft.com/office/powerpoint/2010/main" val="38778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1F97D-90E2-2849-B5D3-5F6D57DAB135}"/>
              </a:ext>
            </a:extLst>
          </p:cNvPr>
          <p:cNvPicPr>
            <a:picLocks noChangeAspect="1"/>
          </p:cNvPicPr>
          <p:nvPr/>
        </p:nvPicPr>
        <p:blipFill rotWithShape="1">
          <a:blip r:embed="rId2">
            <a:extLst>
              <a:ext uri="{28A0092B-C50C-407E-A947-70E740481C1C}">
                <a14:useLocalDpi xmlns:a14="http://schemas.microsoft.com/office/drawing/2010/main" val="0"/>
              </a:ext>
            </a:extLst>
          </a:blip>
          <a:srcRect t="20120" r="155"/>
          <a:stretch/>
        </p:blipFill>
        <p:spPr>
          <a:xfrm>
            <a:off x="1419372" y="1582310"/>
            <a:ext cx="9338744" cy="4936851"/>
          </a:xfrm>
          <a:prstGeom prst="rect">
            <a:avLst/>
          </a:prstGeom>
        </p:spPr>
      </p:pic>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4" name="TextBox 3">
            <a:extLst>
              <a:ext uri="{FF2B5EF4-FFF2-40B4-BE49-F238E27FC236}">
                <a16:creationId xmlns:a16="http://schemas.microsoft.com/office/drawing/2014/main" id="{612BCF5B-C560-A445-98DC-4E9C6EFC38B8}"/>
              </a:ext>
            </a:extLst>
          </p:cNvPr>
          <p:cNvSpPr txBox="1"/>
          <p:nvPr/>
        </p:nvSpPr>
        <p:spPr>
          <a:xfrm>
            <a:off x="696129" y="1050111"/>
            <a:ext cx="152163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Benefit</a:t>
            </a:r>
          </a:p>
        </p:txBody>
      </p:sp>
      <p:sp>
        <p:nvSpPr>
          <p:cNvPr id="2" name="投影片編號版面配置區 1">
            <a:extLst>
              <a:ext uri="{FF2B5EF4-FFF2-40B4-BE49-F238E27FC236}">
                <a16:creationId xmlns:a16="http://schemas.microsoft.com/office/drawing/2014/main" id="{71E156E9-0BC3-4DB0-9004-813E4F3A4357}"/>
              </a:ext>
            </a:extLst>
          </p:cNvPr>
          <p:cNvSpPr>
            <a:spLocks noGrp="1"/>
          </p:cNvSpPr>
          <p:nvPr>
            <p:ph type="sldNum" sz="quarter" idx="12"/>
          </p:nvPr>
        </p:nvSpPr>
        <p:spPr/>
        <p:txBody>
          <a:bodyPr/>
          <a:lstStyle/>
          <a:p>
            <a:fld id="{565CE74E-AB26-4998-AD42-012C4C1AD076}" type="slidenum">
              <a:rPr lang="zh-CN" altLang="en-US" smtClean="0"/>
              <a:t>113</a:t>
            </a:fld>
            <a:endParaRPr lang="zh-CN" altLang="en-US"/>
          </a:p>
        </p:txBody>
      </p:sp>
    </p:spTree>
    <p:extLst>
      <p:ext uri="{BB962C8B-B14F-4D97-AF65-F5344CB8AC3E}">
        <p14:creationId xmlns:p14="http://schemas.microsoft.com/office/powerpoint/2010/main" val="20011462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Rectangle 1">
            <a:extLst>
              <a:ext uri="{FF2B5EF4-FFF2-40B4-BE49-F238E27FC236}">
                <a16:creationId xmlns:a16="http://schemas.microsoft.com/office/drawing/2014/main" id="{FEE1C8BE-01EF-0F47-B0CD-236220D8DCDF}"/>
              </a:ext>
            </a:extLst>
          </p:cNvPr>
          <p:cNvSpPr/>
          <p:nvPr/>
        </p:nvSpPr>
        <p:spPr>
          <a:xfrm>
            <a:off x="498529" y="1320293"/>
            <a:ext cx="10977966" cy="5431743"/>
          </a:xfrm>
          <a:prstGeom prst="rect">
            <a:avLst/>
          </a:prstGeom>
        </p:spPr>
        <p:txBody>
          <a:bodyPr wrap="square">
            <a:spAutoFit/>
          </a:bodyPr>
          <a:lstStyle/>
          <a:p>
            <a:pPr>
              <a:lnSpc>
                <a:spcPct val="150000"/>
              </a:lnSpc>
            </a:pPr>
            <a:r>
              <a:rPr lang="en-US" sz="2600" dirty="0">
                <a:latin typeface="NimbusRomNo9L"/>
              </a:rPr>
              <a:t>Batch Normalization (</a:t>
            </a:r>
            <a:r>
              <a:rPr lang="en-US" sz="2600" dirty="0" err="1">
                <a:latin typeface="NimbusRomNo9L"/>
              </a:rPr>
              <a:t>BatchNorm</a:t>
            </a:r>
            <a:r>
              <a:rPr lang="en-US" sz="2600" dirty="0">
                <a:latin typeface="NimbusRomNo9L"/>
              </a:rPr>
              <a:t>) is a widely adopted technique that enables faster and more stable training of deep neural networks (DNNs).</a:t>
            </a:r>
          </a:p>
          <a:p>
            <a:pPr>
              <a:lnSpc>
                <a:spcPct val="150000"/>
              </a:lnSpc>
            </a:pPr>
            <a:endParaRPr lang="en-US" sz="2600" dirty="0">
              <a:latin typeface="NimbusRomNo9L"/>
            </a:endParaRPr>
          </a:p>
          <a:p>
            <a:pPr>
              <a:lnSpc>
                <a:spcPct val="150000"/>
              </a:lnSpc>
            </a:pPr>
            <a:r>
              <a:rPr lang="en-US" sz="2600" dirty="0">
                <a:latin typeface="NimbusRomNo9L"/>
              </a:rPr>
              <a:t>Despite its pervasiveness, the exact reasons for </a:t>
            </a:r>
            <a:r>
              <a:rPr lang="en-US" sz="2600" dirty="0" err="1">
                <a:latin typeface="NimbusRomNo9L"/>
              </a:rPr>
              <a:t>BatchNorm’s</a:t>
            </a:r>
            <a:r>
              <a:rPr lang="en-US" sz="2600" dirty="0">
                <a:latin typeface="NimbusRomNo9L"/>
              </a:rPr>
              <a:t> effectiveness are still poorly understood. The popular belief is that this effectiveness stems from controlling the change of the layers’ input distributions during training to reduce the so-called “internal covariate shift”.</a:t>
            </a:r>
          </a:p>
          <a:p>
            <a:pPr>
              <a:lnSpc>
                <a:spcPct val="150000"/>
              </a:lnSpc>
            </a:pPr>
            <a:endParaRPr lang="en-US" sz="2600" dirty="0">
              <a:latin typeface="NimbusRomNo9L"/>
            </a:endParaRPr>
          </a:p>
          <a:p>
            <a:pPr>
              <a:lnSpc>
                <a:spcPct val="150000"/>
              </a:lnSpc>
            </a:pPr>
            <a:r>
              <a:rPr lang="en-US" sz="2600" dirty="0">
                <a:latin typeface="NimbusRomNo9L"/>
              </a:rPr>
              <a:t> </a:t>
            </a:r>
            <a:endParaRPr lang="en-US" sz="2600" dirty="0"/>
          </a:p>
        </p:txBody>
      </p:sp>
      <p:sp>
        <p:nvSpPr>
          <p:cNvPr id="3" name="投影片編號版面配置區 2">
            <a:extLst>
              <a:ext uri="{FF2B5EF4-FFF2-40B4-BE49-F238E27FC236}">
                <a16:creationId xmlns:a16="http://schemas.microsoft.com/office/drawing/2014/main" id="{6C23F2C1-E6A4-4B27-B89E-1286247D33EB}"/>
              </a:ext>
            </a:extLst>
          </p:cNvPr>
          <p:cNvSpPr>
            <a:spLocks noGrp="1"/>
          </p:cNvSpPr>
          <p:nvPr>
            <p:ph type="sldNum" sz="quarter" idx="12"/>
          </p:nvPr>
        </p:nvSpPr>
        <p:spPr/>
        <p:txBody>
          <a:bodyPr/>
          <a:lstStyle/>
          <a:p>
            <a:fld id="{565CE74E-AB26-4998-AD42-012C4C1AD076}" type="slidenum">
              <a:rPr lang="zh-CN" altLang="en-US" smtClean="0"/>
              <a:t>114</a:t>
            </a:fld>
            <a:endParaRPr lang="zh-CN" altLang="en-US"/>
          </a:p>
        </p:txBody>
      </p:sp>
    </p:spTree>
    <p:extLst>
      <p:ext uri="{BB962C8B-B14F-4D97-AF65-F5344CB8AC3E}">
        <p14:creationId xmlns:p14="http://schemas.microsoft.com/office/powerpoint/2010/main" val="3253669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0A3F00-E9AC-2D4C-B646-D1131BE569DD}"/>
              </a:ext>
            </a:extLst>
          </p:cNvPr>
          <p:cNvSpPr/>
          <p:nvPr/>
        </p:nvSpPr>
        <p:spPr>
          <a:xfrm>
            <a:off x="276087" y="3039048"/>
            <a:ext cx="10853980" cy="2430922"/>
          </a:xfrm>
          <a:prstGeom prst="rect">
            <a:avLst/>
          </a:prstGeom>
        </p:spPr>
        <p:txBody>
          <a:bodyPr wrap="square">
            <a:spAutoFit/>
          </a:bodyPr>
          <a:lstStyle/>
          <a:p>
            <a:pPr>
              <a:lnSpc>
                <a:spcPct val="150000"/>
              </a:lnSpc>
            </a:pPr>
            <a:r>
              <a:rPr lang="en-US" sz="2600" dirty="0">
                <a:latin typeface="NimbusRomNo9L"/>
              </a:rPr>
              <a:t>Instead, we uncover a more fundamental impact of </a:t>
            </a:r>
            <a:r>
              <a:rPr lang="en-US" sz="2600" dirty="0" err="1">
                <a:latin typeface="NimbusRomNo9L"/>
              </a:rPr>
              <a:t>BatchNorm</a:t>
            </a:r>
            <a:r>
              <a:rPr lang="en-US" sz="2600" dirty="0">
                <a:latin typeface="NimbusRomNo9L"/>
              </a:rPr>
              <a:t> on the training process: it makes the optimization landscape significantly smoother. This smoothness induces a more predictive and stable behavior of the gradients, allowing for faster training. </a:t>
            </a:r>
            <a:endParaRPr lang="en-US" sz="2600" dirty="0"/>
          </a:p>
        </p:txBody>
      </p:sp>
      <p:sp>
        <p:nvSpPr>
          <p:cNvPr id="4" name="Rectangle 3">
            <a:extLst>
              <a:ext uri="{FF2B5EF4-FFF2-40B4-BE49-F238E27FC236}">
                <a16:creationId xmlns:a16="http://schemas.microsoft.com/office/drawing/2014/main" id="{D130CFD5-E682-EF4F-9179-09B174D5DEB5}"/>
              </a:ext>
            </a:extLst>
          </p:cNvPr>
          <p:cNvSpPr/>
          <p:nvPr/>
        </p:nvSpPr>
        <p:spPr>
          <a:xfrm>
            <a:off x="345829" y="1246039"/>
            <a:ext cx="11223655" cy="1230593"/>
          </a:xfrm>
          <a:prstGeom prst="rect">
            <a:avLst/>
          </a:prstGeom>
        </p:spPr>
        <p:txBody>
          <a:bodyPr wrap="square">
            <a:spAutoFit/>
          </a:bodyPr>
          <a:lstStyle/>
          <a:p>
            <a:pPr>
              <a:lnSpc>
                <a:spcPct val="150000"/>
              </a:lnSpc>
            </a:pPr>
            <a:r>
              <a:rPr lang="en-US" sz="2600" dirty="0">
                <a:latin typeface="NimbusRomNo9L"/>
              </a:rPr>
              <a:t>In this work, we demonstrate that such distributional stability of layer inputs has little to do with the success of </a:t>
            </a:r>
            <a:r>
              <a:rPr lang="en-US" sz="2600" dirty="0" err="1">
                <a:latin typeface="NimbusRomNo9L"/>
              </a:rPr>
              <a:t>BatchNorm</a:t>
            </a:r>
            <a:r>
              <a:rPr lang="en-US" sz="2600" dirty="0">
                <a:latin typeface="NimbusRomNo9L"/>
              </a:rPr>
              <a:t>. </a:t>
            </a:r>
            <a:endParaRPr lang="en-US" sz="2600" dirty="0"/>
          </a:p>
        </p:txBody>
      </p:sp>
      <p:sp>
        <p:nvSpPr>
          <p:cNvPr id="6" name="文字方塊 6">
            <a:extLst>
              <a:ext uri="{FF2B5EF4-FFF2-40B4-BE49-F238E27FC236}">
                <a16:creationId xmlns:a16="http://schemas.microsoft.com/office/drawing/2014/main" id="{B1145A21-9CF3-8C41-B2E7-3DE01C58E3B7}"/>
              </a:ext>
            </a:extLst>
          </p:cNvPr>
          <p:cNvSpPr txBox="1"/>
          <p:nvPr/>
        </p:nvSpPr>
        <p:spPr>
          <a:xfrm>
            <a:off x="345830" y="369277"/>
            <a:ext cx="4899418" cy="523220"/>
          </a:xfrm>
          <a:prstGeom prst="rect">
            <a:avLst/>
          </a:prstGeom>
          <a:noFill/>
        </p:spPr>
        <p:txBody>
          <a:bodyPr wrap="none" rtlCol="0">
            <a:spAutoFit/>
          </a:bodyPr>
          <a:lstStyle/>
          <a:p>
            <a:r>
              <a:rPr lang="en-US" sz="2800" dirty="0"/>
              <a:t>Batch Normalization    (Abstract)</a:t>
            </a:r>
          </a:p>
        </p:txBody>
      </p:sp>
      <p:sp>
        <p:nvSpPr>
          <p:cNvPr id="2" name="投影片編號版面配置區 1">
            <a:extLst>
              <a:ext uri="{FF2B5EF4-FFF2-40B4-BE49-F238E27FC236}">
                <a16:creationId xmlns:a16="http://schemas.microsoft.com/office/drawing/2014/main" id="{C085930A-2F76-4BD7-B116-E268534C45A6}"/>
              </a:ext>
            </a:extLst>
          </p:cNvPr>
          <p:cNvSpPr>
            <a:spLocks noGrp="1"/>
          </p:cNvSpPr>
          <p:nvPr>
            <p:ph type="sldNum" sz="quarter" idx="12"/>
          </p:nvPr>
        </p:nvSpPr>
        <p:spPr/>
        <p:txBody>
          <a:bodyPr/>
          <a:lstStyle/>
          <a:p>
            <a:fld id="{565CE74E-AB26-4998-AD42-012C4C1AD076}" type="slidenum">
              <a:rPr lang="zh-CN" altLang="en-US" smtClean="0"/>
              <a:t>115</a:t>
            </a:fld>
            <a:endParaRPr lang="zh-CN" altLang="en-US"/>
          </a:p>
        </p:txBody>
      </p:sp>
    </p:spTree>
    <p:extLst>
      <p:ext uri="{BB962C8B-B14F-4D97-AF65-F5344CB8AC3E}">
        <p14:creationId xmlns:p14="http://schemas.microsoft.com/office/powerpoint/2010/main" val="111660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853910" cy="523220"/>
          </a:xfrm>
          <a:prstGeom prst="rect">
            <a:avLst/>
          </a:prstGeom>
          <a:noFill/>
        </p:spPr>
        <p:txBody>
          <a:bodyPr wrap="none" rtlCol="0">
            <a:spAutoFit/>
          </a:bodyPr>
          <a:lstStyle/>
          <a:p>
            <a:r>
              <a:rPr lang="en-US" sz="2800" dirty="0"/>
              <a:t>Batch Normalization + Covariate Shift ?</a:t>
            </a:r>
          </a:p>
        </p:txBody>
      </p:sp>
      <p:pic>
        <p:nvPicPr>
          <p:cNvPr id="3" name="Picture 2">
            <a:extLst>
              <a:ext uri="{FF2B5EF4-FFF2-40B4-BE49-F238E27FC236}">
                <a16:creationId xmlns:a16="http://schemas.microsoft.com/office/drawing/2014/main" id="{DB4C4349-FCFF-8C4F-92A4-6F065EE1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70" y="790676"/>
            <a:ext cx="8749297" cy="4363315"/>
          </a:xfrm>
          <a:prstGeom prst="rect">
            <a:avLst/>
          </a:prstGeom>
        </p:spPr>
      </p:pic>
      <p:pic>
        <p:nvPicPr>
          <p:cNvPr id="7" name="Picture 6">
            <a:extLst>
              <a:ext uri="{FF2B5EF4-FFF2-40B4-BE49-F238E27FC236}">
                <a16:creationId xmlns:a16="http://schemas.microsoft.com/office/drawing/2014/main" id="{A78FB7A7-426D-BE45-A2D3-5555A1C9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44" y="5052170"/>
            <a:ext cx="6117046" cy="1805830"/>
          </a:xfrm>
          <a:prstGeom prst="rect">
            <a:avLst/>
          </a:prstGeom>
        </p:spPr>
      </p:pic>
      <p:sp>
        <p:nvSpPr>
          <p:cNvPr id="2" name="投影片編號版面配置區 1">
            <a:extLst>
              <a:ext uri="{FF2B5EF4-FFF2-40B4-BE49-F238E27FC236}">
                <a16:creationId xmlns:a16="http://schemas.microsoft.com/office/drawing/2014/main" id="{D8F6E551-AABA-44AB-9563-4FCA85FC349E}"/>
              </a:ext>
            </a:extLst>
          </p:cNvPr>
          <p:cNvSpPr>
            <a:spLocks noGrp="1"/>
          </p:cNvSpPr>
          <p:nvPr>
            <p:ph type="sldNum" sz="quarter" idx="12"/>
          </p:nvPr>
        </p:nvSpPr>
        <p:spPr/>
        <p:txBody>
          <a:bodyPr/>
          <a:lstStyle/>
          <a:p>
            <a:fld id="{565CE74E-AB26-4998-AD42-012C4C1AD076}" type="slidenum">
              <a:rPr lang="zh-CN" altLang="en-US" smtClean="0"/>
              <a:t>116</a:t>
            </a:fld>
            <a:endParaRPr lang="zh-CN" altLang="en-US"/>
          </a:p>
        </p:txBody>
      </p:sp>
    </p:spTree>
    <p:extLst>
      <p:ext uri="{BB962C8B-B14F-4D97-AF65-F5344CB8AC3E}">
        <p14:creationId xmlns:p14="http://schemas.microsoft.com/office/powerpoint/2010/main" val="2157007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5671168" cy="523220"/>
          </a:xfrm>
          <a:prstGeom prst="rect">
            <a:avLst/>
          </a:prstGeom>
          <a:noFill/>
        </p:spPr>
        <p:txBody>
          <a:bodyPr wrap="none" rtlCol="0">
            <a:spAutoFit/>
          </a:bodyPr>
          <a:lstStyle/>
          <a:p>
            <a:r>
              <a:rPr lang="en-US" sz="2800" dirty="0"/>
              <a:t>Batch Normalization &amp; Covariate Shift</a:t>
            </a:r>
          </a:p>
        </p:txBody>
      </p:sp>
      <p:sp>
        <p:nvSpPr>
          <p:cNvPr id="2" name="Rectangle 1">
            <a:extLst>
              <a:ext uri="{FF2B5EF4-FFF2-40B4-BE49-F238E27FC236}">
                <a16:creationId xmlns:a16="http://schemas.microsoft.com/office/drawing/2014/main" id="{2EAF2302-E8D6-8446-8949-109888207CC9}"/>
              </a:ext>
            </a:extLst>
          </p:cNvPr>
          <p:cNvSpPr/>
          <p:nvPr/>
        </p:nvSpPr>
        <p:spPr>
          <a:xfrm>
            <a:off x="595393" y="1592339"/>
            <a:ext cx="10846230" cy="1292662"/>
          </a:xfrm>
          <a:prstGeom prst="rect">
            <a:avLst/>
          </a:prstGeom>
        </p:spPr>
        <p:txBody>
          <a:bodyPr wrap="square">
            <a:spAutoFit/>
          </a:bodyPr>
          <a:lstStyle/>
          <a:p>
            <a:r>
              <a:rPr lang="en-US" sz="2600" dirty="0">
                <a:latin typeface="-apple-system"/>
              </a:rPr>
              <a:t>Clearly, these findings are hard to reconcile with the claim that the performance gain due to Batch-Norm seems from increased stability of layer input distributions.</a:t>
            </a:r>
            <a:endParaRPr lang="en-US" sz="2600" dirty="0"/>
          </a:p>
        </p:txBody>
      </p:sp>
      <p:pic>
        <p:nvPicPr>
          <p:cNvPr id="6" name="Picture 5">
            <a:extLst>
              <a:ext uri="{FF2B5EF4-FFF2-40B4-BE49-F238E27FC236}">
                <a16:creationId xmlns:a16="http://schemas.microsoft.com/office/drawing/2014/main" id="{001BE62F-FBC3-1349-A437-FE0A9CC5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30" y="3584844"/>
            <a:ext cx="11596069" cy="2464627"/>
          </a:xfrm>
          <a:prstGeom prst="rect">
            <a:avLst/>
          </a:prstGeom>
        </p:spPr>
      </p:pic>
      <p:sp>
        <p:nvSpPr>
          <p:cNvPr id="3" name="投影片編號版面配置區 2">
            <a:extLst>
              <a:ext uri="{FF2B5EF4-FFF2-40B4-BE49-F238E27FC236}">
                <a16:creationId xmlns:a16="http://schemas.microsoft.com/office/drawing/2014/main" id="{DB058ED1-F637-4476-B110-393B70F954DE}"/>
              </a:ext>
            </a:extLst>
          </p:cNvPr>
          <p:cNvSpPr>
            <a:spLocks noGrp="1"/>
          </p:cNvSpPr>
          <p:nvPr>
            <p:ph type="sldNum" sz="quarter" idx="12"/>
          </p:nvPr>
        </p:nvSpPr>
        <p:spPr/>
        <p:txBody>
          <a:bodyPr/>
          <a:lstStyle/>
          <a:p>
            <a:fld id="{565CE74E-AB26-4998-AD42-012C4C1AD076}" type="slidenum">
              <a:rPr lang="zh-CN" altLang="en-US" smtClean="0"/>
              <a:t>117</a:t>
            </a:fld>
            <a:endParaRPr lang="zh-CN" altLang="en-US"/>
          </a:p>
        </p:txBody>
      </p:sp>
    </p:spTree>
    <p:extLst>
      <p:ext uri="{BB962C8B-B14F-4D97-AF65-F5344CB8AC3E}">
        <p14:creationId xmlns:p14="http://schemas.microsoft.com/office/powerpoint/2010/main" val="2681969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4089966" cy="523220"/>
          </a:xfrm>
          <a:prstGeom prst="rect">
            <a:avLst/>
          </a:prstGeom>
          <a:noFill/>
        </p:spPr>
        <p:txBody>
          <a:bodyPr wrap="none" rtlCol="0">
            <a:spAutoFit/>
          </a:bodyPr>
          <a:lstStyle/>
          <a:p>
            <a:r>
              <a:rPr lang="en-US" sz="2800" dirty="0"/>
              <a:t>Batch Normalization works</a:t>
            </a:r>
          </a:p>
        </p:txBody>
      </p:sp>
      <p:pic>
        <p:nvPicPr>
          <p:cNvPr id="17" name="Picture 16">
            <a:extLst>
              <a:ext uri="{FF2B5EF4-FFF2-40B4-BE49-F238E27FC236}">
                <a16:creationId xmlns:a16="http://schemas.microsoft.com/office/drawing/2014/main" id="{831D4D8B-086E-414D-B4FF-6A01CF13553A}"/>
              </a:ext>
            </a:extLst>
          </p:cNvPr>
          <p:cNvPicPr>
            <a:picLocks noChangeAspect="1"/>
          </p:cNvPicPr>
          <p:nvPr/>
        </p:nvPicPr>
        <p:blipFill rotWithShape="1">
          <a:blip r:embed="rId2">
            <a:extLst>
              <a:ext uri="{28A0092B-C50C-407E-A947-70E740481C1C}">
                <a14:useLocalDpi xmlns:a14="http://schemas.microsoft.com/office/drawing/2010/main" val="0"/>
              </a:ext>
            </a:extLst>
          </a:blip>
          <a:srcRect t="51951"/>
          <a:stretch/>
        </p:blipFill>
        <p:spPr>
          <a:xfrm>
            <a:off x="345830" y="1991532"/>
            <a:ext cx="11226800" cy="2385986"/>
          </a:xfrm>
          <a:prstGeom prst="rect">
            <a:avLst/>
          </a:prstGeom>
        </p:spPr>
      </p:pic>
      <p:sp>
        <p:nvSpPr>
          <p:cNvPr id="18" name="TextBox 17">
            <a:extLst>
              <a:ext uri="{FF2B5EF4-FFF2-40B4-BE49-F238E27FC236}">
                <a16:creationId xmlns:a16="http://schemas.microsoft.com/office/drawing/2014/main" id="{8921F3F0-E225-7A46-AF9E-F85E49503F0E}"/>
              </a:ext>
            </a:extLst>
          </p:cNvPr>
          <p:cNvSpPr txBox="1"/>
          <p:nvPr/>
        </p:nvSpPr>
        <p:spPr>
          <a:xfrm>
            <a:off x="565688" y="1474432"/>
            <a:ext cx="283635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Deep Linear Networks</a:t>
            </a:r>
          </a:p>
        </p:txBody>
      </p:sp>
      <p:sp>
        <p:nvSpPr>
          <p:cNvPr id="2" name="投影片編號版面配置區 1">
            <a:extLst>
              <a:ext uri="{FF2B5EF4-FFF2-40B4-BE49-F238E27FC236}">
                <a16:creationId xmlns:a16="http://schemas.microsoft.com/office/drawing/2014/main" id="{A83237D5-DB88-4714-8AEE-A5B4AB103A8F}"/>
              </a:ext>
            </a:extLst>
          </p:cNvPr>
          <p:cNvSpPr>
            <a:spLocks noGrp="1"/>
          </p:cNvSpPr>
          <p:nvPr>
            <p:ph type="sldNum" sz="quarter" idx="12"/>
          </p:nvPr>
        </p:nvSpPr>
        <p:spPr/>
        <p:txBody>
          <a:bodyPr/>
          <a:lstStyle/>
          <a:p>
            <a:fld id="{565CE74E-AB26-4998-AD42-012C4C1AD076}" type="slidenum">
              <a:rPr lang="zh-CN" altLang="en-US" smtClean="0"/>
              <a:t>118</a:t>
            </a:fld>
            <a:endParaRPr lang="zh-CN" altLang="en-US"/>
          </a:p>
        </p:txBody>
      </p:sp>
    </p:spTree>
    <p:extLst>
      <p:ext uri="{BB962C8B-B14F-4D97-AF65-F5344CB8AC3E}">
        <p14:creationId xmlns:p14="http://schemas.microsoft.com/office/powerpoint/2010/main" val="2683319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TextBox 1">
            <a:extLst>
              <a:ext uri="{FF2B5EF4-FFF2-40B4-BE49-F238E27FC236}">
                <a16:creationId xmlns:a16="http://schemas.microsoft.com/office/drawing/2014/main" id="{5908EBE0-479C-D841-A188-8C2214BAA117}"/>
              </a:ext>
            </a:extLst>
          </p:cNvPr>
          <p:cNvSpPr txBox="1"/>
          <p:nvPr/>
        </p:nvSpPr>
        <p:spPr>
          <a:xfrm>
            <a:off x="845949" y="1123626"/>
            <a:ext cx="10500102" cy="3031086"/>
          </a:xfrm>
          <a:prstGeom prst="rect">
            <a:avLst/>
          </a:prstGeom>
          <a:noFill/>
        </p:spPr>
        <p:txBody>
          <a:bodyPr wrap="square" rtlCol="0">
            <a:spAutoFit/>
          </a:bodyPr>
          <a:lstStyle/>
          <a:p>
            <a:pPr>
              <a:lnSpc>
                <a:spcPct val="150000"/>
              </a:lnSpc>
            </a:pPr>
            <a:r>
              <a:rPr lang="en-US" sz="2600" dirty="0"/>
              <a:t>We uncover a more fundamental impact of </a:t>
            </a:r>
            <a:r>
              <a:rPr lang="en-US" sz="2600" dirty="0" err="1"/>
              <a:t>BatchNorm</a:t>
            </a:r>
            <a:r>
              <a:rPr lang="en-US" sz="2600" dirty="0"/>
              <a:t> on the training process: </a:t>
            </a:r>
          </a:p>
          <a:p>
            <a:pPr>
              <a:lnSpc>
                <a:spcPct val="150000"/>
              </a:lnSpc>
            </a:pPr>
            <a:r>
              <a:rPr lang="en-US" sz="2600" dirty="0"/>
              <a:t>	It makes the optimization landscape significantly smoother. This smoothness induces a more predictive and stable behavior of the gradients, allowing for faster training. </a:t>
            </a:r>
          </a:p>
        </p:txBody>
      </p:sp>
      <p:pic>
        <p:nvPicPr>
          <p:cNvPr id="4" name="Picture 3">
            <a:extLst>
              <a:ext uri="{FF2B5EF4-FFF2-40B4-BE49-F238E27FC236}">
                <a16:creationId xmlns:a16="http://schemas.microsoft.com/office/drawing/2014/main" id="{33ACB78F-2D0C-4B4E-83A9-2C751B0E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633" y="3844118"/>
            <a:ext cx="6402845" cy="2791516"/>
          </a:xfrm>
          <a:prstGeom prst="rect">
            <a:avLst/>
          </a:prstGeom>
        </p:spPr>
      </p:pic>
      <p:sp>
        <p:nvSpPr>
          <p:cNvPr id="3" name="投影片編號版面配置區 2">
            <a:extLst>
              <a:ext uri="{FF2B5EF4-FFF2-40B4-BE49-F238E27FC236}">
                <a16:creationId xmlns:a16="http://schemas.microsoft.com/office/drawing/2014/main" id="{776A04BE-46AE-40C7-9BE0-8140DE65512D}"/>
              </a:ext>
            </a:extLst>
          </p:cNvPr>
          <p:cNvSpPr>
            <a:spLocks noGrp="1"/>
          </p:cNvSpPr>
          <p:nvPr>
            <p:ph type="sldNum" sz="quarter" idx="12"/>
          </p:nvPr>
        </p:nvSpPr>
        <p:spPr/>
        <p:txBody>
          <a:bodyPr/>
          <a:lstStyle/>
          <a:p>
            <a:fld id="{565CE74E-AB26-4998-AD42-012C4C1AD076}" type="slidenum">
              <a:rPr lang="zh-CN" altLang="en-US" smtClean="0"/>
              <a:t>119</a:t>
            </a:fld>
            <a:endParaRPr lang="zh-CN" altLang="en-US"/>
          </a:p>
        </p:txBody>
      </p:sp>
    </p:spTree>
    <p:extLst>
      <p:ext uri="{BB962C8B-B14F-4D97-AF65-F5344CB8AC3E}">
        <p14:creationId xmlns:p14="http://schemas.microsoft.com/office/powerpoint/2010/main" val="400687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1B27527-D17B-4FC0-B4F5-4915EFB2CBB7}"/>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pic>
        <p:nvPicPr>
          <p:cNvPr id="10" name="圖片 9">
            <a:extLst>
              <a:ext uri="{FF2B5EF4-FFF2-40B4-BE49-F238E27FC236}">
                <a16:creationId xmlns:a16="http://schemas.microsoft.com/office/drawing/2014/main" id="{6F168D17-B74A-41D7-B1F0-11F8C5E0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42" y="2007577"/>
            <a:ext cx="2945310" cy="2640623"/>
          </a:xfrm>
          <a:prstGeom prst="rect">
            <a:avLst/>
          </a:prstGeom>
        </p:spPr>
      </p:pic>
      <p:sp>
        <p:nvSpPr>
          <p:cNvPr id="11" name="文字方塊 10">
            <a:extLst>
              <a:ext uri="{FF2B5EF4-FFF2-40B4-BE49-F238E27FC236}">
                <a16:creationId xmlns:a16="http://schemas.microsoft.com/office/drawing/2014/main" id="{2763E6FF-EEC5-4615-8765-CD88C6807DFB}"/>
              </a:ext>
            </a:extLst>
          </p:cNvPr>
          <p:cNvSpPr txBox="1"/>
          <p:nvPr/>
        </p:nvSpPr>
        <p:spPr>
          <a:xfrm>
            <a:off x="1342292" y="1254369"/>
            <a:ext cx="6376746" cy="369332"/>
          </a:xfrm>
          <a:prstGeom prst="rect">
            <a:avLst/>
          </a:prstGeom>
          <a:noFill/>
        </p:spPr>
        <p:txBody>
          <a:bodyPr wrap="none" rtlCol="0">
            <a:spAutoFit/>
          </a:bodyPr>
          <a:lstStyle/>
          <a:p>
            <a:r>
              <a:rPr lang="en-GB" dirty="0"/>
              <a:t>RNN-based Language Model: </a:t>
            </a:r>
            <a:r>
              <a:rPr lang="zh-TW" altLang="en-US" dirty="0"/>
              <a:t>蒐集未標註的句子</a:t>
            </a:r>
            <a:r>
              <a:rPr lang="en-US" altLang="zh-TW" dirty="0"/>
              <a:t>, </a:t>
            </a:r>
            <a:r>
              <a:rPr lang="zh-TW" altLang="en-US" dirty="0"/>
              <a:t>再由</a:t>
            </a:r>
            <a:r>
              <a:rPr lang="en-US" altLang="zh-TW" dirty="0"/>
              <a:t>RNN</a:t>
            </a:r>
            <a:r>
              <a:rPr lang="zh-TW" altLang="en-US" dirty="0"/>
              <a:t>訓練</a:t>
            </a:r>
            <a:endParaRPr lang="en-US" dirty="0"/>
          </a:p>
        </p:txBody>
      </p:sp>
      <p:sp>
        <p:nvSpPr>
          <p:cNvPr id="17" name="文字方塊 16">
            <a:extLst>
              <a:ext uri="{FF2B5EF4-FFF2-40B4-BE49-F238E27FC236}">
                <a16:creationId xmlns:a16="http://schemas.microsoft.com/office/drawing/2014/main" id="{B7E0FE65-E5A0-4690-A84F-D9F856DFE747}"/>
              </a:ext>
            </a:extLst>
          </p:cNvPr>
          <p:cNvSpPr txBox="1"/>
          <p:nvPr/>
        </p:nvSpPr>
        <p:spPr>
          <a:xfrm>
            <a:off x="3604846" y="3327888"/>
            <a:ext cx="3499338"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只考慮到左側上文</a:t>
            </a:r>
            <a:endParaRPr lang="en-US" b="1" dirty="0"/>
          </a:p>
        </p:txBody>
      </p:sp>
      <p:pic>
        <p:nvPicPr>
          <p:cNvPr id="19" name="圖片 18">
            <a:extLst>
              <a:ext uri="{FF2B5EF4-FFF2-40B4-BE49-F238E27FC236}">
                <a16:creationId xmlns:a16="http://schemas.microsoft.com/office/drawing/2014/main" id="{011ABC00-0490-47CF-8D45-DE1AFCDBB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007576"/>
            <a:ext cx="6069941" cy="2640624"/>
          </a:xfrm>
          <a:prstGeom prst="rect">
            <a:avLst/>
          </a:prstGeom>
        </p:spPr>
      </p:pic>
      <p:sp>
        <p:nvSpPr>
          <p:cNvPr id="2" name="投影片編號版面配置區 1">
            <a:extLst>
              <a:ext uri="{FF2B5EF4-FFF2-40B4-BE49-F238E27FC236}">
                <a16:creationId xmlns:a16="http://schemas.microsoft.com/office/drawing/2014/main" id="{7395EAC0-A5A8-4FB5-97FB-529143DE350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3470081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11381" y="1214920"/>
            <a:ext cx="10446327" cy="3903504"/>
          </a:xfrm>
          <a:prstGeom prst="rect">
            <a:avLst/>
          </a:prstGeom>
        </p:spPr>
        <p:txBody>
          <a:bodyPr wrap="square">
            <a:spAutoFit/>
          </a:bodyPr>
          <a:lstStyle/>
          <a:p>
            <a:pPr>
              <a:lnSpc>
                <a:spcPct val="150000"/>
              </a:lnSpc>
            </a:pPr>
            <a:r>
              <a:rPr lang="en-US" sz="2800" dirty="0">
                <a:latin typeface="NimbusRomNo9L"/>
              </a:rPr>
              <a:t>Indeed, we identify the key impact that </a:t>
            </a:r>
            <a:r>
              <a:rPr lang="en-US" sz="2800" dirty="0" err="1">
                <a:latin typeface="NimbusRomNo9L"/>
              </a:rPr>
              <a:t>BatchNorm</a:t>
            </a:r>
            <a:r>
              <a:rPr lang="en-US" sz="2800" dirty="0">
                <a:latin typeface="NimbusRomNo9L"/>
              </a:rPr>
              <a:t> has on the training process: it reparametrizes the underlying optimization problem to </a:t>
            </a:r>
            <a:r>
              <a:rPr lang="en-US" sz="2800" i="1" dirty="0">
                <a:latin typeface="NimbusRomNo9L"/>
              </a:rPr>
              <a:t>make its landscape significantly more smooth</a:t>
            </a:r>
            <a:r>
              <a:rPr lang="en-US" sz="2800" dirty="0">
                <a:latin typeface="NimbusRomNo9L"/>
              </a:rPr>
              <a:t>. </a:t>
            </a:r>
          </a:p>
          <a:p>
            <a:pPr>
              <a:lnSpc>
                <a:spcPct val="150000"/>
              </a:lnSpc>
            </a:pPr>
            <a:endParaRPr lang="en-US" sz="2800" dirty="0">
              <a:latin typeface="NimbusRomNo9L"/>
            </a:endParaRPr>
          </a:p>
          <a:p>
            <a:pPr>
              <a:lnSpc>
                <a:spcPct val="150000"/>
              </a:lnSpc>
            </a:pPr>
            <a:r>
              <a:rPr lang="en-US" sz="2800" dirty="0">
                <a:latin typeface="NimbusRomNo9L"/>
              </a:rPr>
              <a:t>The first manifestation of this impact is improvement in the </a:t>
            </a:r>
            <a:r>
              <a:rPr lang="en-US" sz="2800" dirty="0" err="1">
                <a:latin typeface="NimbusRomNo9L"/>
              </a:rPr>
              <a:t>Lipschitzness</a:t>
            </a:r>
            <a:r>
              <a:rPr lang="en-US" sz="2800" dirty="0">
                <a:latin typeface="NimbusRomNo9L"/>
              </a:rPr>
              <a:t> of the loss function. </a:t>
            </a:r>
          </a:p>
        </p:txBody>
      </p:sp>
      <p:pic>
        <p:nvPicPr>
          <p:cNvPr id="7" name="Picture 6">
            <a:extLst>
              <a:ext uri="{FF2B5EF4-FFF2-40B4-BE49-F238E27FC236}">
                <a16:creationId xmlns:a16="http://schemas.microsoft.com/office/drawing/2014/main" id="{F11A5CA3-EDF2-BB4E-AD7C-13BCC8528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651" y="6097732"/>
            <a:ext cx="9753600" cy="495300"/>
          </a:xfrm>
          <a:prstGeom prst="rect">
            <a:avLst/>
          </a:prstGeom>
        </p:spPr>
      </p:pic>
      <p:sp>
        <p:nvSpPr>
          <p:cNvPr id="2" name="投影片編號版面配置區 1">
            <a:extLst>
              <a:ext uri="{FF2B5EF4-FFF2-40B4-BE49-F238E27FC236}">
                <a16:creationId xmlns:a16="http://schemas.microsoft.com/office/drawing/2014/main" id="{5B9734B9-605E-4A93-A38B-12F16EEDFFB2}"/>
              </a:ext>
            </a:extLst>
          </p:cNvPr>
          <p:cNvSpPr>
            <a:spLocks noGrp="1"/>
          </p:cNvSpPr>
          <p:nvPr>
            <p:ph type="sldNum" sz="quarter" idx="12"/>
          </p:nvPr>
        </p:nvSpPr>
        <p:spPr/>
        <p:txBody>
          <a:bodyPr/>
          <a:lstStyle/>
          <a:p>
            <a:fld id="{565CE74E-AB26-4998-AD42-012C4C1AD076}" type="slidenum">
              <a:rPr lang="zh-CN" altLang="en-US" smtClean="0"/>
              <a:t>120</a:t>
            </a:fld>
            <a:endParaRPr lang="zh-CN" altLang="en-US"/>
          </a:p>
        </p:txBody>
      </p:sp>
    </p:spTree>
    <p:extLst>
      <p:ext uri="{BB962C8B-B14F-4D97-AF65-F5344CB8AC3E}">
        <p14:creationId xmlns:p14="http://schemas.microsoft.com/office/powerpoint/2010/main" val="3129070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3" name="Rectangle 2">
            <a:extLst>
              <a:ext uri="{FF2B5EF4-FFF2-40B4-BE49-F238E27FC236}">
                <a16:creationId xmlns:a16="http://schemas.microsoft.com/office/drawing/2014/main" id="{F11434AA-EBE3-3C4E-ADB3-6EA1BA514F61}"/>
              </a:ext>
            </a:extLst>
          </p:cNvPr>
          <p:cNvSpPr/>
          <p:nvPr/>
        </p:nvSpPr>
        <p:spPr>
          <a:xfrm>
            <a:off x="1039090" y="1588993"/>
            <a:ext cx="10446327" cy="2610843"/>
          </a:xfrm>
          <a:prstGeom prst="rect">
            <a:avLst/>
          </a:prstGeom>
        </p:spPr>
        <p:txBody>
          <a:bodyPr wrap="square">
            <a:spAutoFit/>
          </a:bodyPr>
          <a:lstStyle/>
          <a:p>
            <a:pPr>
              <a:lnSpc>
                <a:spcPct val="150000"/>
              </a:lnSpc>
            </a:pPr>
            <a:r>
              <a:rPr lang="en-US" sz="2800" dirty="0">
                <a:latin typeface="NimbusRomNo9L"/>
              </a:rPr>
              <a:t>That is, the loss changes at a smaller rate and the magnitudes of the gradients are smaller too. There is, however, </a:t>
            </a:r>
            <a:r>
              <a:rPr lang="en-US" sz="2800" dirty="0"/>
              <a:t>an even stronger effect at play. Namely, </a:t>
            </a:r>
            <a:r>
              <a:rPr lang="en-US" sz="2800" dirty="0" err="1"/>
              <a:t>BatchNorm’s</a:t>
            </a:r>
            <a:r>
              <a:rPr lang="en-US" sz="2800" dirty="0"/>
              <a:t> </a:t>
            </a:r>
            <a:r>
              <a:rPr lang="en-US" sz="2800" dirty="0" err="1"/>
              <a:t>reparametrization</a:t>
            </a:r>
            <a:r>
              <a:rPr lang="en-US" sz="2800" dirty="0"/>
              <a:t> makes </a:t>
            </a:r>
            <a:r>
              <a:rPr lang="en-US" sz="2800" i="1" dirty="0"/>
              <a:t>gradients </a:t>
            </a:r>
            <a:r>
              <a:rPr lang="en-US" sz="2800" dirty="0"/>
              <a:t>of the loss more Lipschitz too. </a:t>
            </a:r>
          </a:p>
        </p:txBody>
      </p:sp>
      <p:sp>
        <p:nvSpPr>
          <p:cNvPr id="2" name="投影片編號版面配置區 1">
            <a:extLst>
              <a:ext uri="{FF2B5EF4-FFF2-40B4-BE49-F238E27FC236}">
                <a16:creationId xmlns:a16="http://schemas.microsoft.com/office/drawing/2014/main" id="{87524005-885C-4955-8B13-488D3B58DC8A}"/>
              </a:ext>
            </a:extLst>
          </p:cNvPr>
          <p:cNvSpPr>
            <a:spLocks noGrp="1"/>
          </p:cNvSpPr>
          <p:nvPr>
            <p:ph type="sldNum" sz="quarter" idx="12"/>
          </p:nvPr>
        </p:nvSpPr>
        <p:spPr/>
        <p:txBody>
          <a:bodyPr/>
          <a:lstStyle/>
          <a:p>
            <a:fld id="{565CE74E-AB26-4998-AD42-012C4C1AD076}" type="slidenum">
              <a:rPr lang="zh-CN" altLang="en-US" smtClean="0"/>
              <a:t>121</a:t>
            </a:fld>
            <a:endParaRPr lang="zh-CN" altLang="en-US"/>
          </a:p>
        </p:txBody>
      </p:sp>
    </p:spTree>
    <p:extLst>
      <p:ext uri="{BB962C8B-B14F-4D97-AF65-F5344CB8AC3E}">
        <p14:creationId xmlns:p14="http://schemas.microsoft.com/office/powerpoint/2010/main" val="1189431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6">
            <a:extLst>
              <a:ext uri="{FF2B5EF4-FFF2-40B4-BE49-F238E27FC236}">
                <a16:creationId xmlns:a16="http://schemas.microsoft.com/office/drawing/2014/main" id="{64E15C29-A205-B642-B234-591B396EDEA7}"/>
              </a:ext>
            </a:extLst>
          </p:cNvPr>
          <p:cNvSpPr txBox="1"/>
          <p:nvPr/>
        </p:nvSpPr>
        <p:spPr>
          <a:xfrm>
            <a:off x="345830" y="369277"/>
            <a:ext cx="3139642" cy="523220"/>
          </a:xfrm>
          <a:prstGeom prst="rect">
            <a:avLst/>
          </a:prstGeom>
          <a:noFill/>
        </p:spPr>
        <p:txBody>
          <a:bodyPr wrap="none" rtlCol="0">
            <a:spAutoFit/>
          </a:bodyPr>
          <a:lstStyle/>
          <a:p>
            <a:r>
              <a:rPr lang="en-US" sz="2800" dirty="0"/>
              <a:t>Batch Normalization</a:t>
            </a:r>
          </a:p>
        </p:txBody>
      </p:sp>
      <p:sp>
        <p:nvSpPr>
          <p:cNvPr id="2" name="Rectangle 1">
            <a:extLst>
              <a:ext uri="{FF2B5EF4-FFF2-40B4-BE49-F238E27FC236}">
                <a16:creationId xmlns:a16="http://schemas.microsoft.com/office/drawing/2014/main" id="{544B9733-1A6A-5340-8301-A5F33BF504EA}"/>
              </a:ext>
            </a:extLst>
          </p:cNvPr>
          <p:cNvSpPr/>
          <p:nvPr/>
        </p:nvSpPr>
        <p:spPr>
          <a:xfrm>
            <a:off x="803563" y="1277310"/>
            <a:ext cx="10584873" cy="3539430"/>
          </a:xfrm>
          <a:prstGeom prst="rect">
            <a:avLst/>
          </a:prstGeom>
        </p:spPr>
        <p:txBody>
          <a:bodyPr wrap="square">
            <a:spAutoFit/>
          </a:bodyPr>
          <a:lstStyle/>
          <a:p>
            <a:r>
              <a:rPr lang="en-US" sz="2800" dirty="0"/>
              <a:t>To understand why, recall that in a vanilla (non-</a:t>
            </a:r>
            <a:r>
              <a:rPr lang="en-US" sz="2800" dirty="0" err="1"/>
              <a:t>BatchNorm</a:t>
            </a:r>
            <a:r>
              <a:rPr lang="en-US" sz="2800" dirty="0"/>
              <a:t>), deep neural network, the loss function is not only non-convex but also tends to have a large number of “kinks”, flat regions, and sharp minima. </a:t>
            </a:r>
          </a:p>
          <a:p>
            <a:endParaRPr lang="en-US" sz="2800" dirty="0"/>
          </a:p>
          <a:p>
            <a:endParaRPr lang="en-US" sz="2800" dirty="0"/>
          </a:p>
          <a:p>
            <a:r>
              <a:rPr lang="en-US" sz="2800" dirty="0"/>
              <a:t>This makes gradient descent–based training algorithms unstable, </a:t>
            </a:r>
          </a:p>
          <a:p>
            <a:r>
              <a:rPr lang="en-US" sz="2800" dirty="0"/>
              <a:t>e.g., due to exploding or vanishing gradients, and thus highly sensitive to the choice of the learning rate and initialization. </a:t>
            </a:r>
          </a:p>
        </p:txBody>
      </p:sp>
      <p:sp>
        <p:nvSpPr>
          <p:cNvPr id="3" name="投影片編號版面配置區 2">
            <a:extLst>
              <a:ext uri="{FF2B5EF4-FFF2-40B4-BE49-F238E27FC236}">
                <a16:creationId xmlns:a16="http://schemas.microsoft.com/office/drawing/2014/main" id="{63A21C07-D654-45BF-BAF6-2D3D06C22989}"/>
              </a:ext>
            </a:extLst>
          </p:cNvPr>
          <p:cNvSpPr>
            <a:spLocks noGrp="1"/>
          </p:cNvSpPr>
          <p:nvPr>
            <p:ph type="sldNum" sz="quarter" idx="12"/>
          </p:nvPr>
        </p:nvSpPr>
        <p:spPr/>
        <p:txBody>
          <a:bodyPr/>
          <a:lstStyle/>
          <a:p>
            <a:fld id="{565CE74E-AB26-4998-AD42-012C4C1AD076}" type="slidenum">
              <a:rPr lang="zh-CN" altLang="en-US" smtClean="0"/>
              <a:t>122</a:t>
            </a:fld>
            <a:endParaRPr lang="zh-CN" altLang="en-US"/>
          </a:p>
        </p:txBody>
      </p:sp>
    </p:spTree>
    <p:extLst>
      <p:ext uri="{BB962C8B-B14F-4D97-AF65-F5344CB8AC3E}">
        <p14:creationId xmlns:p14="http://schemas.microsoft.com/office/powerpoint/2010/main" val="996115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896673" cy="523220"/>
          </a:xfrm>
          <a:prstGeom prst="rect">
            <a:avLst/>
          </a:prstGeom>
          <a:noFill/>
        </p:spPr>
        <p:txBody>
          <a:bodyPr wrap="none" rtlCol="0">
            <a:spAutoFit/>
          </a:bodyPr>
          <a:lstStyle/>
          <a:p>
            <a:r>
              <a:rPr lang="en-US" sz="2800" dirty="0" err="1"/>
              <a:t>input_mask</a:t>
            </a:r>
            <a:endParaRPr lang="en-US" sz="2800" dirty="0"/>
          </a:p>
        </p:txBody>
      </p:sp>
      <p:sp>
        <p:nvSpPr>
          <p:cNvPr id="2" name="TextBox 1">
            <a:extLst>
              <a:ext uri="{FF2B5EF4-FFF2-40B4-BE49-F238E27FC236}">
                <a16:creationId xmlns:a16="http://schemas.microsoft.com/office/drawing/2014/main" id="{FA108258-407B-3441-A965-C4F6C074E63A}"/>
              </a:ext>
            </a:extLst>
          </p:cNvPr>
          <p:cNvSpPr txBox="1"/>
          <p:nvPr/>
        </p:nvSpPr>
        <p:spPr>
          <a:xfrm>
            <a:off x="345830" y="1717481"/>
            <a:ext cx="8451031" cy="369332"/>
          </a:xfrm>
          <a:prstGeom prst="rect">
            <a:avLst/>
          </a:prstGeom>
          <a:noFill/>
        </p:spPr>
        <p:txBody>
          <a:bodyPr wrap="none" rtlCol="0">
            <a:spAutoFit/>
          </a:bodyPr>
          <a:lstStyle/>
          <a:p>
            <a:r>
              <a:rPr lang="en-US" dirty="0">
                <a:hlinkClick r:id="rId3"/>
              </a:rPr>
              <a:t>https://github.com/the-Quert/iNLPfun/blob/master/BERT/run_classifier.py/ - L446-L454</a:t>
            </a:r>
            <a:endParaRPr lang="en-US" dirty="0"/>
          </a:p>
        </p:txBody>
      </p:sp>
      <p:sp>
        <p:nvSpPr>
          <p:cNvPr id="4" name="投影片編號版面配置區 3">
            <a:extLst>
              <a:ext uri="{FF2B5EF4-FFF2-40B4-BE49-F238E27FC236}">
                <a16:creationId xmlns:a16="http://schemas.microsoft.com/office/drawing/2014/main" id="{797EBE7A-EEAB-428B-9D95-184923A95316}"/>
              </a:ext>
            </a:extLst>
          </p:cNvPr>
          <p:cNvSpPr>
            <a:spLocks noGrp="1"/>
          </p:cNvSpPr>
          <p:nvPr>
            <p:ph type="sldNum" sz="quarter" idx="12"/>
          </p:nvPr>
        </p:nvSpPr>
        <p:spPr/>
        <p:txBody>
          <a:bodyPr/>
          <a:lstStyle/>
          <a:p>
            <a:fld id="{565CE74E-AB26-4998-AD42-012C4C1AD076}" type="slidenum">
              <a:rPr lang="zh-CN" altLang="en-US" smtClean="0"/>
              <a:t>123</a:t>
            </a:fld>
            <a:endParaRPr lang="zh-CN" altLang="en-US"/>
          </a:p>
        </p:txBody>
      </p:sp>
    </p:spTree>
    <p:custDataLst>
      <p:tags r:id="rId1"/>
    </p:custDataLst>
    <p:extLst>
      <p:ext uri="{BB962C8B-B14F-4D97-AF65-F5344CB8AC3E}">
        <p14:creationId xmlns:p14="http://schemas.microsoft.com/office/powerpoint/2010/main" val="117522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555838" y="2215852"/>
            <a:ext cx="308033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124</a:t>
            </a:fld>
            <a:endParaRPr lang="zh-CN" altLang="en-US"/>
          </a:p>
        </p:txBody>
      </p:sp>
      <p:sp>
        <p:nvSpPr>
          <p:cNvPr id="5" name="文字方塊 11">
            <a:extLst>
              <a:ext uri="{FF2B5EF4-FFF2-40B4-BE49-F238E27FC236}">
                <a16:creationId xmlns:a16="http://schemas.microsoft.com/office/drawing/2014/main" id="{0907B548-59CA-4C4B-8722-911FAF6D253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3467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58189" cy="523220"/>
          </a:xfrm>
          <a:prstGeom prst="rect">
            <a:avLst/>
          </a:prstGeom>
          <a:noFill/>
        </p:spPr>
        <p:txBody>
          <a:bodyPr wrap="none" rtlCol="0">
            <a:spAutoFit/>
          </a:bodyPr>
          <a:lstStyle/>
          <a:p>
            <a:r>
              <a:rPr lang="en-US" sz="2800" dirty="0"/>
              <a:t>One-hot encoding and WordNet</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48968" y="3152001"/>
            <a:ext cx="4642938"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latin typeface="NimbusRomNo9L"/>
              </a:rPr>
              <a:t>Problem with words as discrete symbols</a:t>
            </a:r>
            <a:endParaRPr lang="en-US" sz="3000" dirty="0">
              <a:latin typeface="NimbusRomNo9L"/>
            </a:endParaRPr>
          </a:p>
        </p:txBody>
      </p:sp>
      <p:sp>
        <p:nvSpPr>
          <p:cNvPr id="7" name="文字方塊 6">
            <a:extLst>
              <a:ext uri="{FF2B5EF4-FFF2-40B4-BE49-F238E27FC236}">
                <a16:creationId xmlns:a16="http://schemas.microsoft.com/office/drawing/2014/main" id="{FEE30023-9285-40FA-AA97-DDC6C467C70C}"/>
              </a:ext>
            </a:extLst>
          </p:cNvPr>
          <p:cNvSpPr txBox="1"/>
          <p:nvPr/>
        </p:nvSpPr>
        <p:spPr>
          <a:xfrm>
            <a:off x="49268" y="3887039"/>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WordNet – synonyms, hypernyms, hyponyms</a:t>
            </a:r>
            <a:endParaRPr lang="en-US" sz="3000" dirty="0">
              <a:latin typeface="NimbusRomNo9L"/>
            </a:endParaRPr>
          </a:p>
        </p:txBody>
      </p:sp>
      <p:sp>
        <p:nvSpPr>
          <p:cNvPr id="9" name="文字方塊 8">
            <a:extLst>
              <a:ext uri="{FF2B5EF4-FFF2-40B4-BE49-F238E27FC236}">
                <a16:creationId xmlns:a16="http://schemas.microsoft.com/office/drawing/2014/main" id="{9F92277A-B271-4478-90C5-C0B3A99B3D9E}"/>
              </a:ext>
            </a:extLst>
          </p:cNvPr>
          <p:cNvSpPr txBox="1"/>
          <p:nvPr/>
        </p:nvSpPr>
        <p:spPr>
          <a:xfrm>
            <a:off x="49268" y="4622077"/>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Word meanings, relationships between words</a:t>
            </a:r>
            <a:endParaRPr lang="en-US" sz="3000" dirty="0">
              <a:latin typeface="NimbusRomNo9L"/>
            </a:endParaRPr>
          </a:p>
        </p:txBody>
      </p:sp>
      <p:sp>
        <p:nvSpPr>
          <p:cNvPr id="12" name="文字方塊 11">
            <a:extLst>
              <a:ext uri="{FF2B5EF4-FFF2-40B4-BE49-F238E27FC236}">
                <a16:creationId xmlns:a16="http://schemas.microsoft.com/office/drawing/2014/main" id="{66DA2946-BBCB-4ECF-8424-37A22E143D98}"/>
              </a:ext>
            </a:extLst>
          </p:cNvPr>
          <p:cNvSpPr txBox="1"/>
          <p:nvPr/>
        </p:nvSpPr>
        <p:spPr>
          <a:xfrm>
            <a:off x="48968" y="5357115"/>
            <a:ext cx="8147539" cy="553998"/>
          </a:xfrm>
          <a:prstGeom prst="rect">
            <a:avLst/>
          </a:prstGeom>
          <a:noFill/>
        </p:spPr>
        <p:txBody>
          <a:bodyPr wrap="square" rtlCol="0">
            <a:spAutoFit/>
          </a:bodyPr>
          <a:lstStyle/>
          <a:p>
            <a:pPr marL="285750" indent="-285750">
              <a:buFont typeface="Arial" panose="020B0604020202020204" pitchFamily="34" charset="0"/>
              <a:buChar char="•"/>
            </a:pPr>
            <a:r>
              <a:rPr lang="en-GB" sz="3000" baseline="30000" dirty="0">
                <a:latin typeface="NimbusRomNo9L"/>
              </a:rPr>
              <a:t>Problems with WordNet</a:t>
            </a:r>
            <a:endParaRPr lang="en-US" sz="3000" dirty="0">
              <a:latin typeface="NimbusRomNo9L"/>
            </a:endParaRPr>
          </a:p>
        </p:txBody>
      </p:sp>
      <p:pic>
        <p:nvPicPr>
          <p:cNvPr id="14" name="圖片 13">
            <a:extLst>
              <a:ext uri="{FF2B5EF4-FFF2-40B4-BE49-F238E27FC236}">
                <a16:creationId xmlns:a16="http://schemas.microsoft.com/office/drawing/2014/main" id="{628FCCF7-83B3-4831-8E54-70E3BDD3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24" y="1141277"/>
            <a:ext cx="6039820" cy="1829489"/>
          </a:xfrm>
          <a:prstGeom prst="rect">
            <a:avLst/>
          </a:prstGeom>
        </p:spPr>
      </p:pic>
      <p:pic>
        <p:nvPicPr>
          <p:cNvPr id="16" name="圖片 15">
            <a:extLst>
              <a:ext uri="{FF2B5EF4-FFF2-40B4-BE49-F238E27FC236}">
                <a16:creationId xmlns:a16="http://schemas.microsoft.com/office/drawing/2014/main" id="{7B86ABB5-4E0E-41A3-B372-AFDC0938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99" y="2970766"/>
            <a:ext cx="7045889" cy="3887234"/>
          </a:xfrm>
          <a:prstGeom prst="rect">
            <a:avLst/>
          </a:prstGeom>
        </p:spPr>
      </p:pic>
      <p:sp>
        <p:nvSpPr>
          <p:cNvPr id="2" name="投影片編號版面配置區 1">
            <a:extLst>
              <a:ext uri="{FF2B5EF4-FFF2-40B4-BE49-F238E27FC236}">
                <a16:creationId xmlns:a16="http://schemas.microsoft.com/office/drawing/2014/main" id="{D8190277-9CBB-4CD8-9ACC-ECB8F8749DE9}"/>
              </a:ext>
            </a:extLst>
          </p:cNvPr>
          <p:cNvSpPr>
            <a:spLocks noGrp="1"/>
          </p:cNvSpPr>
          <p:nvPr>
            <p:ph type="sldNum" sz="quarter" idx="12"/>
          </p:nvPr>
        </p:nvSpPr>
        <p:spPr/>
        <p:txBody>
          <a:bodyPr/>
          <a:lstStyle/>
          <a:p>
            <a:fld id="{565CE74E-AB26-4998-AD42-012C4C1AD076}" type="slidenum">
              <a:rPr lang="zh-CN" altLang="en-US" smtClean="0"/>
              <a:t>125</a:t>
            </a:fld>
            <a:endParaRPr lang="zh-CN" altLang="en-US"/>
          </a:p>
        </p:txBody>
      </p:sp>
      <p:sp>
        <p:nvSpPr>
          <p:cNvPr id="13" name="文字方塊 11">
            <a:extLst>
              <a:ext uri="{FF2B5EF4-FFF2-40B4-BE49-F238E27FC236}">
                <a16:creationId xmlns:a16="http://schemas.microsoft.com/office/drawing/2014/main" id="{0122B5A9-1F21-6449-94CB-AEA3B2692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9957191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38247" cy="523220"/>
          </a:xfrm>
          <a:prstGeom prst="rect">
            <a:avLst/>
          </a:prstGeom>
          <a:noFill/>
        </p:spPr>
        <p:txBody>
          <a:bodyPr wrap="none" rtlCol="0">
            <a:spAutoFit/>
          </a:bodyPr>
          <a:lstStyle/>
          <a:p>
            <a:r>
              <a:rPr lang="en-US" sz="2800" dirty="0"/>
              <a:t>Representing words by their context </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835212" y="1531939"/>
            <a:ext cx="3195427" cy="630942"/>
          </a:xfrm>
          <a:prstGeom prst="rect">
            <a:avLst/>
          </a:prstGeom>
          <a:noFill/>
        </p:spPr>
        <p:txBody>
          <a:bodyPr wrap="none" rtlCol="0">
            <a:spAutoFit/>
          </a:bodyPr>
          <a:lstStyle/>
          <a:p>
            <a:pPr marL="285750" indent="-285750">
              <a:buFont typeface="Arial" panose="020B0604020202020204" pitchFamily="34" charset="0"/>
              <a:buChar char="•"/>
            </a:pPr>
            <a:r>
              <a:rPr lang="en-GB" sz="3500" baseline="30000" dirty="0"/>
              <a:t>Distribution semantics</a:t>
            </a:r>
            <a:endParaRPr lang="en-US" sz="3500" dirty="0"/>
          </a:p>
        </p:txBody>
      </p:sp>
      <p:sp>
        <p:nvSpPr>
          <p:cNvPr id="2" name="文字方塊 1">
            <a:extLst>
              <a:ext uri="{FF2B5EF4-FFF2-40B4-BE49-F238E27FC236}">
                <a16:creationId xmlns:a16="http://schemas.microsoft.com/office/drawing/2014/main" id="{C307ED29-87A1-4F92-A416-FAAA6DBA93BB}"/>
              </a:ext>
            </a:extLst>
          </p:cNvPr>
          <p:cNvSpPr txBox="1"/>
          <p:nvPr/>
        </p:nvSpPr>
        <p:spPr>
          <a:xfrm>
            <a:off x="1471244" y="2085937"/>
            <a:ext cx="9885543" cy="461665"/>
          </a:xfrm>
          <a:prstGeom prst="rect">
            <a:avLst/>
          </a:prstGeom>
          <a:noFill/>
        </p:spPr>
        <p:txBody>
          <a:bodyPr wrap="square" rtlCol="0">
            <a:spAutoFit/>
          </a:bodyPr>
          <a:lstStyle/>
          <a:p>
            <a:r>
              <a:rPr lang="en-US" sz="2400" dirty="0"/>
              <a:t>“You shall know a word by the company it keeps” (J. R. Firth 1957: 11)</a:t>
            </a:r>
          </a:p>
        </p:txBody>
      </p:sp>
      <p:pic>
        <p:nvPicPr>
          <p:cNvPr id="13" name="圖片 12">
            <a:extLst>
              <a:ext uri="{FF2B5EF4-FFF2-40B4-BE49-F238E27FC236}">
                <a16:creationId xmlns:a16="http://schemas.microsoft.com/office/drawing/2014/main" id="{61EF139A-B75A-4DDA-ADFD-C129CF25A535}"/>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783" r="1208" b="46950"/>
          <a:stretch/>
        </p:blipFill>
        <p:spPr>
          <a:xfrm>
            <a:off x="2129879" y="3110003"/>
            <a:ext cx="8184645" cy="1183702"/>
          </a:xfrm>
          <a:prstGeom prst="rect">
            <a:avLst/>
          </a:prstGeom>
        </p:spPr>
      </p:pic>
      <p:sp>
        <p:nvSpPr>
          <p:cNvPr id="4" name="投影片編號版面配置區 3">
            <a:extLst>
              <a:ext uri="{FF2B5EF4-FFF2-40B4-BE49-F238E27FC236}">
                <a16:creationId xmlns:a16="http://schemas.microsoft.com/office/drawing/2014/main" id="{B3E35E09-7606-4A4B-8B69-0548E26E8DD3}"/>
              </a:ext>
            </a:extLst>
          </p:cNvPr>
          <p:cNvSpPr>
            <a:spLocks noGrp="1"/>
          </p:cNvSpPr>
          <p:nvPr>
            <p:ph type="sldNum" sz="quarter" idx="12"/>
          </p:nvPr>
        </p:nvSpPr>
        <p:spPr/>
        <p:txBody>
          <a:bodyPr/>
          <a:lstStyle/>
          <a:p>
            <a:fld id="{565CE74E-AB26-4998-AD42-012C4C1AD076}" type="slidenum">
              <a:rPr lang="zh-CN" altLang="en-US" smtClean="0"/>
              <a:t>126</a:t>
            </a:fld>
            <a:endParaRPr lang="zh-CN" altLang="en-US"/>
          </a:p>
        </p:txBody>
      </p:sp>
      <p:sp>
        <p:nvSpPr>
          <p:cNvPr id="10" name="文字方塊 11">
            <a:extLst>
              <a:ext uri="{FF2B5EF4-FFF2-40B4-BE49-F238E27FC236}">
                <a16:creationId xmlns:a16="http://schemas.microsoft.com/office/drawing/2014/main" id="{F8742154-275C-E743-8F98-B430BAE8CE5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00344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891199" cy="523220"/>
          </a:xfrm>
          <a:prstGeom prst="rect">
            <a:avLst/>
          </a:prstGeom>
          <a:noFill/>
        </p:spPr>
        <p:txBody>
          <a:bodyPr wrap="none" rtlCol="0">
            <a:spAutoFit/>
          </a:bodyPr>
          <a:lstStyle/>
          <a:p>
            <a:r>
              <a:rPr lang="en-US" sz="2800" dirty="0"/>
              <a:t>Word meaning as a neural word vector - visualization</a:t>
            </a:r>
          </a:p>
        </p:txBody>
      </p:sp>
      <p:sp>
        <p:nvSpPr>
          <p:cNvPr id="6" name="文字方塊 5">
            <a:extLst>
              <a:ext uri="{FF2B5EF4-FFF2-40B4-BE49-F238E27FC236}">
                <a16:creationId xmlns:a16="http://schemas.microsoft.com/office/drawing/2014/main" id="{314866A3-0D0D-440D-BABA-90EF44F0A96F}"/>
              </a:ext>
            </a:extLst>
          </p:cNvPr>
          <p:cNvSpPr txBox="1"/>
          <p:nvPr/>
        </p:nvSpPr>
        <p:spPr>
          <a:xfrm>
            <a:off x="770735" y="1349123"/>
            <a:ext cx="72290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Word vectors (word embedding, word representation)</a:t>
            </a:r>
            <a:endParaRPr lang="en-US" sz="3600" dirty="0"/>
          </a:p>
        </p:txBody>
      </p:sp>
      <p:sp>
        <p:nvSpPr>
          <p:cNvPr id="7" name="文字方塊 6">
            <a:extLst>
              <a:ext uri="{FF2B5EF4-FFF2-40B4-BE49-F238E27FC236}">
                <a16:creationId xmlns:a16="http://schemas.microsoft.com/office/drawing/2014/main" id="{F17783A4-A815-4119-8B63-4A47446756FD}"/>
              </a:ext>
            </a:extLst>
          </p:cNvPr>
          <p:cNvSpPr txBox="1"/>
          <p:nvPr/>
        </p:nvSpPr>
        <p:spPr>
          <a:xfrm>
            <a:off x="770735" y="2090690"/>
            <a:ext cx="3787832"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Distributed representation</a:t>
            </a:r>
            <a:endParaRPr lang="en-US" sz="3600" dirty="0"/>
          </a:p>
        </p:txBody>
      </p:sp>
      <p:sp>
        <p:nvSpPr>
          <p:cNvPr id="11" name="文字方塊 10">
            <a:extLst>
              <a:ext uri="{FF2B5EF4-FFF2-40B4-BE49-F238E27FC236}">
                <a16:creationId xmlns:a16="http://schemas.microsoft.com/office/drawing/2014/main" id="{4F04C816-0606-423E-8DE8-948764708A0D}"/>
              </a:ext>
            </a:extLst>
          </p:cNvPr>
          <p:cNvSpPr txBox="1"/>
          <p:nvPr/>
        </p:nvSpPr>
        <p:spPr>
          <a:xfrm>
            <a:off x="770735" y="3257888"/>
            <a:ext cx="3261149"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Two-dimensional view</a:t>
            </a:r>
            <a:endParaRPr lang="en-US" sz="3600" dirty="0"/>
          </a:p>
        </p:txBody>
      </p:sp>
      <p:pic>
        <p:nvPicPr>
          <p:cNvPr id="17" name="圖片 16">
            <a:extLst>
              <a:ext uri="{FF2B5EF4-FFF2-40B4-BE49-F238E27FC236}">
                <a16:creationId xmlns:a16="http://schemas.microsoft.com/office/drawing/2014/main" id="{ACCD9F29-9E43-4388-84D7-ACA2285F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510" y="2483413"/>
            <a:ext cx="7690264" cy="4420333"/>
          </a:xfrm>
          <a:prstGeom prst="rect">
            <a:avLst/>
          </a:prstGeom>
        </p:spPr>
      </p:pic>
      <p:pic>
        <p:nvPicPr>
          <p:cNvPr id="13" name="圖片 12">
            <a:extLst>
              <a:ext uri="{FF2B5EF4-FFF2-40B4-BE49-F238E27FC236}">
                <a16:creationId xmlns:a16="http://schemas.microsoft.com/office/drawing/2014/main" id="{684A30CA-62B4-4BFC-BEF9-EF288C6C5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936" y="641920"/>
            <a:ext cx="3109546" cy="2615968"/>
          </a:xfrm>
          <a:prstGeom prst="rect">
            <a:avLst/>
          </a:prstGeom>
        </p:spPr>
      </p:pic>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127</a:t>
            </a:fld>
            <a:endParaRPr lang="zh-CN" altLang="en-US"/>
          </a:p>
        </p:txBody>
      </p:sp>
      <p:sp>
        <p:nvSpPr>
          <p:cNvPr id="14" name="文字方塊 11">
            <a:extLst>
              <a:ext uri="{FF2B5EF4-FFF2-40B4-BE49-F238E27FC236}">
                <a16:creationId xmlns:a16="http://schemas.microsoft.com/office/drawing/2014/main" id="{77B5E979-A76E-6746-87F5-FD8582B5B33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1209699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43433" cy="523220"/>
          </a:xfrm>
          <a:prstGeom prst="rect">
            <a:avLst/>
          </a:prstGeom>
          <a:noFill/>
        </p:spPr>
        <p:txBody>
          <a:bodyPr wrap="none" rtlCol="0">
            <a:spAutoFit/>
          </a:bodyPr>
          <a:lstStyle/>
          <a:p>
            <a:r>
              <a:rPr lang="en-US" sz="2800" dirty="0"/>
              <a:t>Traditional Word Vector</a:t>
            </a:r>
          </a:p>
        </p:txBody>
      </p:sp>
      <p:sp>
        <p:nvSpPr>
          <p:cNvPr id="7" name="文字方塊 6">
            <a:extLst>
              <a:ext uri="{FF2B5EF4-FFF2-40B4-BE49-F238E27FC236}">
                <a16:creationId xmlns:a16="http://schemas.microsoft.com/office/drawing/2014/main" id="{F17783A4-A815-4119-8B63-4A47446756FD}"/>
              </a:ext>
            </a:extLst>
          </p:cNvPr>
          <p:cNvSpPr txBox="1"/>
          <p:nvPr/>
        </p:nvSpPr>
        <p:spPr>
          <a:xfrm>
            <a:off x="738078" y="1331411"/>
            <a:ext cx="253947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Cosine Similarity</a:t>
            </a:r>
            <a:endParaRPr lang="en-US" sz="3600" dirty="0"/>
          </a:p>
        </p:txBody>
      </p:sp>
      <p:sp>
        <p:nvSpPr>
          <p:cNvPr id="2" name="投影片編號版面配置區 1">
            <a:extLst>
              <a:ext uri="{FF2B5EF4-FFF2-40B4-BE49-F238E27FC236}">
                <a16:creationId xmlns:a16="http://schemas.microsoft.com/office/drawing/2014/main" id="{9A83196A-C8E7-4536-A5ED-DD5945E38827}"/>
              </a:ext>
            </a:extLst>
          </p:cNvPr>
          <p:cNvSpPr>
            <a:spLocks noGrp="1"/>
          </p:cNvSpPr>
          <p:nvPr>
            <p:ph type="sldNum" sz="quarter" idx="12"/>
          </p:nvPr>
        </p:nvSpPr>
        <p:spPr/>
        <p:txBody>
          <a:bodyPr/>
          <a:lstStyle/>
          <a:p>
            <a:fld id="{565CE74E-AB26-4998-AD42-012C4C1AD076}" type="slidenum">
              <a:rPr lang="zh-CN" altLang="en-US" smtClean="0"/>
              <a:t>128</a:t>
            </a:fld>
            <a:endParaRPr lang="zh-CN" altLang="en-US"/>
          </a:p>
        </p:txBody>
      </p:sp>
      <p:pic>
        <p:nvPicPr>
          <p:cNvPr id="5" name="Picture 4">
            <a:extLst>
              <a:ext uri="{FF2B5EF4-FFF2-40B4-BE49-F238E27FC236}">
                <a16:creationId xmlns:a16="http://schemas.microsoft.com/office/drawing/2014/main" id="{8A1673F1-E268-6F47-8C77-EA1C54FC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1" y="2078765"/>
            <a:ext cx="4314371" cy="875085"/>
          </a:xfrm>
          <a:prstGeom prst="rect">
            <a:avLst/>
          </a:prstGeom>
        </p:spPr>
      </p:pic>
      <p:pic>
        <p:nvPicPr>
          <p:cNvPr id="9" name="Picture 8">
            <a:extLst>
              <a:ext uri="{FF2B5EF4-FFF2-40B4-BE49-F238E27FC236}">
                <a16:creationId xmlns:a16="http://schemas.microsoft.com/office/drawing/2014/main" id="{BB992D19-1960-CD40-9D11-2706FAB8B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556" y="3728746"/>
            <a:ext cx="5335814" cy="2303025"/>
          </a:xfrm>
          <a:prstGeom prst="rect">
            <a:avLst/>
          </a:prstGeom>
        </p:spPr>
      </p:pic>
      <p:sp>
        <p:nvSpPr>
          <p:cNvPr id="14" name="文字方塊 6">
            <a:extLst>
              <a:ext uri="{FF2B5EF4-FFF2-40B4-BE49-F238E27FC236}">
                <a16:creationId xmlns:a16="http://schemas.microsoft.com/office/drawing/2014/main" id="{D69E0827-4EAA-5B4F-9B3F-A9D0ADD8B3FA}"/>
              </a:ext>
            </a:extLst>
          </p:cNvPr>
          <p:cNvSpPr txBox="1"/>
          <p:nvPr/>
        </p:nvSpPr>
        <p:spPr>
          <a:xfrm>
            <a:off x="738078" y="3105834"/>
            <a:ext cx="2828788"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Distance and angle</a:t>
            </a:r>
            <a:endParaRPr lang="en-US" sz="3600" dirty="0"/>
          </a:p>
        </p:txBody>
      </p:sp>
      <p:sp>
        <p:nvSpPr>
          <p:cNvPr id="8" name="文字方塊 11">
            <a:extLst>
              <a:ext uri="{FF2B5EF4-FFF2-40B4-BE49-F238E27FC236}">
                <a16:creationId xmlns:a16="http://schemas.microsoft.com/office/drawing/2014/main" id="{77EEB4C3-A047-5141-A591-690289B9E0A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809940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82447" cy="584775"/>
          </a:xfrm>
          <a:prstGeom prst="rect">
            <a:avLst/>
          </a:prstGeom>
          <a:noFill/>
        </p:spPr>
        <p:txBody>
          <a:bodyPr wrap="none" rtlCol="0">
            <a:spAutoFit/>
          </a:bodyPr>
          <a:lstStyle/>
          <a:p>
            <a:r>
              <a:rPr lang="en-US" sz="3200" dirty="0"/>
              <a:t>Word Embedding</a:t>
            </a:r>
          </a:p>
        </p:txBody>
      </p:sp>
      <p:sp>
        <p:nvSpPr>
          <p:cNvPr id="2" name="TextBox 1">
            <a:extLst>
              <a:ext uri="{FF2B5EF4-FFF2-40B4-BE49-F238E27FC236}">
                <a16:creationId xmlns:a16="http://schemas.microsoft.com/office/drawing/2014/main" id="{13BC7C41-BDAB-774B-9A17-5A5E5CECD773}"/>
              </a:ext>
            </a:extLst>
          </p:cNvPr>
          <p:cNvSpPr txBox="1"/>
          <p:nvPr/>
        </p:nvSpPr>
        <p:spPr>
          <a:xfrm>
            <a:off x="984803" y="1122461"/>
            <a:ext cx="9350734" cy="5170646"/>
          </a:xfrm>
          <a:prstGeom prst="rect">
            <a:avLst/>
          </a:prstGeom>
          <a:noFill/>
        </p:spPr>
        <p:txBody>
          <a:bodyPr wrap="square" rtlCol="0">
            <a:spAutoFit/>
          </a:bodyPr>
          <a:lstStyle/>
          <a:p>
            <a:pPr marL="285750" indent="-285750">
              <a:buFont typeface="Arial" panose="020B0604020202020204" pitchFamily="34" charset="0"/>
              <a:buChar char="•"/>
            </a:pPr>
            <a:r>
              <a:rPr lang="en-US" sz="3000" dirty="0"/>
              <a:t> Count based</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endParaRPr lang="en-US" sz="3000" dirty="0"/>
          </a:p>
          <a:p>
            <a:pPr marL="457200" indent="-457200">
              <a:buFont typeface="Arial" panose="020B0604020202020204" pitchFamily="34" charset="0"/>
              <a:buChar char="•"/>
            </a:pPr>
            <a:r>
              <a:rPr lang="en-US" sz="3000" dirty="0"/>
              <a:t>Prediction based</a:t>
            </a:r>
          </a:p>
          <a:p>
            <a:pPr marL="457200" indent="-457200">
              <a:buFont typeface="Arial" panose="020B0604020202020204" pitchFamily="34" charset="0"/>
              <a:buChar char="•"/>
            </a:pPr>
            <a:endParaRPr lang="en-US" sz="3000" dirty="0"/>
          </a:p>
          <a:p>
            <a:pPr marL="285750" indent="-285750">
              <a:buFont typeface="Arial" panose="020B0604020202020204" pitchFamily="34" charset="0"/>
              <a:buChar char="•"/>
            </a:pPr>
            <a:endParaRPr lang="en-US" sz="3000" dirty="0"/>
          </a:p>
          <a:p>
            <a:r>
              <a:rPr lang="en-US" sz="3000" dirty="0"/>
              <a:t> </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Word2vec</a:t>
            </a:r>
          </a:p>
        </p:txBody>
      </p:sp>
      <p:pic>
        <p:nvPicPr>
          <p:cNvPr id="9" name="Picture 8">
            <a:extLst>
              <a:ext uri="{FF2B5EF4-FFF2-40B4-BE49-F238E27FC236}">
                <a16:creationId xmlns:a16="http://schemas.microsoft.com/office/drawing/2014/main" id="{99A4AB91-1C1B-664A-BDDC-3A7F078DD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36" y="1906546"/>
            <a:ext cx="6633770" cy="693531"/>
          </a:xfrm>
          <a:prstGeom prst="rect">
            <a:avLst/>
          </a:prstGeom>
        </p:spPr>
      </p:pic>
      <p:pic>
        <p:nvPicPr>
          <p:cNvPr id="15" name="Picture 14">
            <a:extLst>
              <a:ext uri="{FF2B5EF4-FFF2-40B4-BE49-F238E27FC236}">
                <a16:creationId xmlns:a16="http://schemas.microsoft.com/office/drawing/2014/main" id="{4E298130-C60A-4049-9323-067BEA70B8F6}"/>
              </a:ext>
            </a:extLst>
          </p:cNvPr>
          <p:cNvPicPr>
            <a:picLocks noChangeAspect="1"/>
          </p:cNvPicPr>
          <p:nvPr/>
        </p:nvPicPr>
        <p:blipFill rotWithShape="1">
          <a:blip r:embed="rId4">
            <a:extLst>
              <a:ext uri="{28A0092B-C50C-407E-A947-70E740481C1C}">
                <a14:useLocalDpi xmlns:a14="http://schemas.microsoft.com/office/drawing/2010/main" val="0"/>
              </a:ext>
            </a:extLst>
          </a:blip>
          <a:srcRect t="16117"/>
          <a:stretch/>
        </p:blipFill>
        <p:spPr>
          <a:xfrm>
            <a:off x="1645036" y="2847244"/>
            <a:ext cx="6633778" cy="581756"/>
          </a:xfrm>
          <a:prstGeom prst="rect">
            <a:avLst/>
          </a:prstGeom>
        </p:spPr>
      </p:pic>
      <p:pic>
        <p:nvPicPr>
          <p:cNvPr id="18" name="Picture 17">
            <a:extLst>
              <a:ext uri="{FF2B5EF4-FFF2-40B4-BE49-F238E27FC236}">
                <a16:creationId xmlns:a16="http://schemas.microsoft.com/office/drawing/2014/main" id="{3166260D-14D9-E945-898D-0060CC3F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496" y="4248382"/>
            <a:ext cx="2906931" cy="1225343"/>
          </a:xfrm>
          <a:prstGeom prst="rect">
            <a:avLst/>
          </a:prstGeom>
        </p:spPr>
      </p:pic>
      <p:pic>
        <p:nvPicPr>
          <p:cNvPr id="20" name="Picture 19">
            <a:extLst>
              <a:ext uri="{FF2B5EF4-FFF2-40B4-BE49-F238E27FC236}">
                <a16:creationId xmlns:a16="http://schemas.microsoft.com/office/drawing/2014/main" id="{B00BA649-8888-494C-B780-ADD903C66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364" y="4130606"/>
            <a:ext cx="2546350" cy="1289050"/>
          </a:xfrm>
          <a:prstGeom prst="rect">
            <a:avLst/>
          </a:prstGeom>
        </p:spPr>
      </p:pic>
      <p:sp>
        <p:nvSpPr>
          <p:cNvPr id="21" name="TextBox 20">
            <a:extLst>
              <a:ext uri="{FF2B5EF4-FFF2-40B4-BE49-F238E27FC236}">
                <a16:creationId xmlns:a16="http://schemas.microsoft.com/office/drawing/2014/main" id="{63329323-B848-0643-BA6A-5A127A2B3654}"/>
              </a:ext>
            </a:extLst>
          </p:cNvPr>
          <p:cNvSpPr txBox="1"/>
          <p:nvPr/>
        </p:nvSpPr>
        <p:spPr>
          <a:xfrm>
            <a:off x="7410616" y="4619708"/>
            <a:ext cx="3140765" cy="477054"/>
          </a:xfrm>
          <a:prstGeom prst="rect">
            <a:avLst/>
          </a:prstGeom>
          <a:noFill/>
        </p:spPr>
        <p:txBody>
          <a:bodyPr wrap="square" rtlCol="0">
            <a:spAutoFit/>
          </a:bodyPr>
          <a:lstStyle/>
          <a:p>
            <a:r>
              <a:rPr lang="en-US" sz="2500" dirty="0"/>
              <a:t>W</a:t>
            </a:r>
            <a:r>
              <a:rPr lang="en-US" sz="2500" baseline="-25000" dirty="0"/>
              <a:t>i-1</a:t>
            </a:r>
            <a:r>
              <a:rPr lang="en-US" sz="2500" dirty="0"/>
              <a:t> ~ W</a:t>
            </a:r>
            <a:r>
              <a:rPr lang="en-US" sz="2500" baseline="-25000" dirty="0"/>
              <a:t>i-N</a:t>
            </a:r>
          </a:p>
        </p:txBody>
      </p:sp>
      <p:sp>
        <p:nvSpPr>
          <p:cNvPr id="4" name="投影片編號版面配置區 3">
            <a:extLst>
              <a:ext uri="{FF2B5EF4-FFF2-40B4-BE49-F238E27FC236}">
                <a16:creationId xmlns:a16="http://schemas.microsoft.com/office/drawing/2014/main" id="{CE1A7882-6FC3-4DC7-8E7E-0AC5E39E172A}"/>
              </a:ext>
            </a:extLst>
          </p:cNvPr>
          <p:cNvSpPr>
            <a:spLocks noGrp="1"/>
          </p:cNvSpPr>
          <p:nvPr>
            <p:ph type="sldNum" sz="quarter" idx="12"/>
          </p:nvPr>
        </p:nvSpPr>
        <p:spPr/>
        <p:txBody>
          <a:bodyPr/>
          <a:lstStyle/>
          <a:p>
            <a:fld id="{565CE74E-AB26-4998-AD42-012C4C1AD076}" type="slidenum">
              <a:rPr lang="zh-CN" altLang="en-US" smtClean="0"/>
              <a:t>129</a:t>
            </a:fld>
            <a:endParaRPr lang="zh-CN" altLang="en-US"/>
          </a:p>
        </p:txBody>
      </p:sp>
      <p:sp>
        <p:nvSpPr>
          <p:cNvPr id="11" name="文字方塊 11">
            <a:extLst>
              <a:ext uri="{FF2B5EF4-FFF2-40B4-BE49-F238E27FC236}">
                <a16:creationId xmlns:a16="http://schemas.microsoft.com/office/drawing/2014/main" id="{6C3AB4D9-2E90-294B-8EEA-99CBDFB23B1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56141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2B05DB3-1FB7-4F96-939C-DB383E352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216" y="1457325"/>
            <a:ext cx="6583159" cy="3800475"/>
          </a:xfrm>
          <a:prstGeom prst="rect">
            <a:avLst/>
          </a:prstGeom>
        </p:spPr>
      </p:pic>
      <p:sp>
        <p:nvSpPr>
          <p:cNvPr id="4" name="文字方塊 3">
            <a:extLst>
              <a:ext uri="{FF2B5EF4-FFF2-40B4-BE49-F238E27FC236}">
                <a16:creationId xmlns:a16="http://schemas.microsoft.com/office/drawing/2014/main" id="{D897CC49-448A-4E93-BC45-0005D4DB7A6E}"/>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C353A482-33C5-411B-8AB3-7D303309BC3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35092573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770587" cy="1077218"/>
          </a:xfrm>
          <a:prstGeom prst="rect">
            <a:avLst/>
          </a:prstGeom>
          <a:noFill/>
        </p:spPr>
        <p:txBody>
          <a:bodyPr wrap="square" rtlCol="0">
            <a:spAutoFit/>
          </a:bodyPr>
          <a:lstStyle/>
          <a:p>
            <a:r>
              <a:rPr lang="en-US" sz="3200" dirty="0"/>
              <a:t>Word Embedding - Prediction based</a:t>
            </a:r>
          </a:p>
          <a:p>
            <a:endParaRPr lang="en-US" sz="3200" dirty="0"/>
          </a:p>
        </p:txBody>
      </p:sp>
      <p:pic>
        <p:nvPicPr>
          <p:cNvPr id="5" name="Picture 4">
            <a:extLst>
              <a:ext uri="{FF2B5EF4-FFF2-40B4-BE49-F238E27FC236}">
                <a16:creationId xmlns:a16="http://schemas.microsoft.com/office/drawing/2014/main" id="{B3C691CD-9622-8C4F-9B3A-3AF7427A50A7}"/>
              </a:ext>
            </a:extLst>
          </p:cNvPr>
          <p:cNvPicPr>
            <a:picLocks noChangeAspect="1"/>
          </p:cNvPicPr>
          <p:nvPr/>
        </p:nvPicPr>
        <p:blipFill rotWithShape="1">
          <a:blip r:embed="rId3">
            <a:extLst>
              <a:ext uri="{28A0092B-C50C-407E-A947-70E740481C1C}">
                <a14:useLocalDpi xmlns:a14="http://schemas.microsoft.com/office/drawing/2010/main" val="0"/>
              </a:ext>
            </a:extLst>
          </a:blip>
          <a:srcRect b="496"/>
          <a:stretch/>
        </p:blipFill>
        <p:spPr>
          <a:xfrm>
            <a:off x="1044304" y="1080162"/>
            <a:ext cx="7405297" cy="4231309"/>
          </a:xfrm>
          <a:prstGeom prst="rect">
            <a:avLst/>
          </a:prstGeom>
        </p:spPr>
      </p:pic>
      <p:pic>
        <p:nvPicPr>
          <p:cNvPr id="4" name="Picture 3">
            <a:extLst>
              <a:ext uri="{FF2B5EF4-FFF2-40B4-BE49-F238E27FC236}">
                <a16:creationId xmlns:a16="http://schemas.microsoft.com/office/drawing/2014/main" id="{E02E3813-1A5D-8840-BE2B-D3FF956B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047" y="4190337"/>
            <a:ext cx="2869853" cy="1464697"/>
          </a:xfrm>
          <a:prstGeom prst="rect">
            <a:avLst/>
          </a:prstGeom>
        </p:spPr>
      </p:pic>
      <p:sp>
        <p:nvSpPr>
          <p:cNvPr id="6" name="TextBox 5">
            <a:extLst>
              <a:ext uri="{FF2B5EF4-FFF2-40B4-BE49-F238E27FC236}">
                <a16:creationId xmlns:a16="http://schemas.microsoft.com/office/drawing/2014/main" id="{9FC7FF72-20AB-B24D-89FA-E02952D41EA5}"/>
              </a:ext>
            </a:extLst>
          </p:cNvPr>
          <p:cNvSpPr txBox="1"/>
          <p:nvPr/>
        </p:nvSpPr>
        <p:spPr>
          <a:xfrm>
            <a:off x="504092" y="5891663"/>
            <a:ext cx="747030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Make W</a:t>
            </a:r>
            <a:r>
              <a:rPr lang="en-US" sz="2200" baseline="-25000" dirty="0"/>
              <a:t>i</a:t>
            </a:r>
            <a:r>
              <a:rPr lang="en-US" sz="2200" dirty="0"/>
              <a:t> equal to </a:t>
            </a:r>
            <a:r>
              <a:rPr lang="en-US" sz="2200" dirty="0" err="1"/>
              <a:t>W</a:t>
            </a:r>
            <a:r>
              <a:rPr lang="en-US" sz="2200" baseline="-25000" dirty="0" err="1"/>
              <a:t>j</a:t>
            </a:r>
            <a:r>
              <a:rPr lang="en-US" sz="2200" dirty="0"/>
              <a:t>, given W</a:t>
            </a:r>
            <a:r>
              <a:rPr lang="en-US" sz="2200" baseline="-25000" dirty="0"/>
              <a:t>i</a:t>
            </a:r>
            <a:r>
              <a:rPr lang="en-US" sz="2200" dirty="0"/>
              <a:t> and </a:t>
            </a:r>
            <a:r>
              <a:rPr lang="en-US" sz="2200" dirty="0" err="1"/>
              <a:t>W</a:t>
            </a:r>
            <a:r>
              <a:rPr lang="en-US" sz="2200" baseline="-25000" dirty="0" err="1"/>
              <a:t>j</a:t>
            </a:r>
            <a:r>
              <a:rPr lang="en-US" sz="2200" dirty="0"/>
              <a:t> the same initialization</a:t>
            </a:r>
            <a:endParaRPr lang="en-US" sz="2200" baseline="-25000" dirty="0"/>
          </a:p>
        </p:txBody>
      </p:sp>
      <p:sp>
        <p:nvSpPr>
          <p:cNvPr id="2" name="投影片編號版面配置區 1">
            <a:extLst>
              <a:ext uri="{FF2B5EF4-FFF2-40B4-BE49-F238E27FC236}">
                <a16:creationId xmlns:a16="http://schemas.microsoft.com/office/drawing/2014/main" id="{31501D2B-16E5-4CB8-9756-4383866CC3D3}"/>
              </a:ext>
            </a:extLst>
          </p:cNvPr>
          <p:cNvSpPr>
            <a:spLocks noGrp="1"/>
          </p:cNvSpPr>
          <p:nvPr>
            <p:ph type="sldNum" sz="quarter" idx="12"/>
          </p:nvPr>
        </p:nvSpPr>
        <p:spPr/>
        <p:txBody>
          <a:bodyPr/>
          <a:lstStyle/>
          <a:p>
            <a:fld id="{565CE74E-AB26-4998-AD42-012C4C1AD076}" type="slidenum">
              <a:rPr lang="zh-CN" altLang="en-US" smtClean="0"/>
              <a:t>130</a:t>
            </a:fld>
            <a:endParaRPr lang="zh-CN" altLang="en-US"/>
          </a:p>
        </p:txBody>
      </p:sp>
      <p:sp>
        <p:nvSpPr>
          <p:cNvPr id="7" name="文字方塊 11">
            <a:extLst>
              <a:ext uri="{FF2B5EF4-FFF2-40B4-BE49-F238E27FC236}">
                <a16:creationId xmlns:a16="http://schemas.microsoft.com/office/drawing/2014/main" id="{4AE6E49E-D892-3248-8361-24E6C9D376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3083559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725D01F-835B-4045-A366-723B71B211D6}"/>
              </a:ext>
            </a:extLst>
          </p:cNvPr>
          <p:cNvSpPr>
            <a:spLocks noGrp="1"/>
          </p:cNvSpPr>
          <p:nvPr>
            <p:ph type="sldNum" sz="quarter" idx="12"/>
          </p:nvPr>
        </p:nvSpPr>
        <p:spPr/>
        <p:txBody>
          <a:bodyPr/>
          <a:lstStyle/>
          <a:p>
            <a:fld id="{565CE74E-AB26-4998-AD42-012C4C1AD076}" type="slidenum">
              <a:rPr lang="zh-CN" altLang="en-US" smtClean="0"/>
              <a:t>131</a:t>
            </a:fld>
            <a:endParaRPr lang="zh-CN" altLang="en-US"/>
          </a:p>
        </p:txBody>
      </p:sp>
      <p:sp>
        <p:nvSpPr>
          <p:cNvPr id="9" name="文字方塊 11">
            <a:extLst>
              <a:ext uri="{FF2B5EF4-FFF2-40B4-BE49-F238E27FC236}">
                <a16:creationId xmlns:a16="http://schemas.microsoft.com/office/drawing/2014/main" id="{14AE3DAC-43C2-DF48-A2B4-DB497F5E1C2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917908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9" name="圖片 8">
            <a:extLst>
              <a:ext uri="{FF2B5EF4-FFF2-40B4-BE49-F238E27FC236}">
                <a16:creationId xmlns:a16="http://schemas.microsoft.com/office/drawing/2014/main" id="{2D7FBF37-BA5A-4D51-B8C7-B6726FE4AB71}"/>
              </a:ext>
            </a:extLst>
          </p:cNvPr>
          <p:cNvPicPr>
            <a:picLocks noChangeAspect="1"/>
          </p:cNvPicPr>
          <p:nvPr/>
        </p:nvPicPr>
        <p:blipFill rotWithShape="1">
          <a:blip r:embed="rId3">
            <a:extLst>
              <a:ext uri="{28A0092B-C50C-407E-A947-70E740481C1C}">
                <a14:useLocalDpi xmlns:a14="http://schemas.microsoft.com/office/drawing/2010/main" val="0"/>
              </a:ext>
            </a:extLst>
          </a:blip>
          <a:srcRect l="1097" t="30052" r="-1207" b="6266"/>
          <a:stretch/>
        </p:blipFill>
        <p:spPr>
          <a:xfrm>
            <a:off x="1174998" y="2510962"/>
            <a:ext cx="8250175" cy="3158318"/>
          </a:xfrm>
          <a:prstGeom prst="rect">
            <a:avLst/>
          </a:prstGeom>
        </p:spPr>
      </p:pic>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8724761" cy="430887"/>
          </a:xfrm>
          <a:prstGeom prst="rect">
            <a:avLst/>
          </a:prstGeom>
          <a:noFill/>
        </p:spPr>
        <p:txBody>
          <a:bodyPr wrap="none" rtlCol="0">
            <a:spAutoFit/>
          </a:bodyPr>
          <a:lstStyle/>
          <a:p>
            <a:r>
              <a:rPr lang="en-US" sz="2200" b="1" dirty="0"/>
              <a:t>Word2vec (</a:t>
            </a:r>
            <a:r>
              <a:rPr lang="en-US" sz="2200" b="1" dirty="0" err="1"/>
              <a:t>Mikolov</a:t>
            </a:r>
            <a:r>
              <a:rPr lang="en-US" sz="2200" b="1" dirty="0"/>
              <a:t> et al. 2013) is a framework for learning word vectors.</a:t>
            </a:r>
          </a:p>
        </p:txBody>
      </p:sp>
      <p:sp>
        <p:nvSpPr>
          <p:cNvPr id="2" name="投影片編號版面配置區 1">
            <a:extLst>
              <a:ext uri="{FF2B5EF4-FFF2-40B4-BE49-F238E27FC236}">
                <a16:creationId xmlns:a16="http://schemas.microsoft.com/office/drawing/2014/main" id="{0BA56FFD-1CDF-44B7-AD68-497900DE22B7}"/>
              </a:ext>
            </a:extLst>
          </p:cNvPr>
          <p:cNvSpPr>
            <a:spLocks noGrp="1"/>
          </p:cNvSpPr>
          <p:nvPr>
            <p:ph type="sldNum" sz="quarter" idx="12"/>
          </p:nvPr>
        </p:nvSpPr>
        <p:spPr/>
        <p:txBody>
          <a:bodyPr/>
          <a:lstStyle/>
          <a:p>
            <a:fld id="{565CE74E-AB26-4998-AD42-012C4C1AD076}" type="slidenum">
              <a:rPr lang="zh-CN" altLang="en-US" smtClean="0"/>
              <a:t>132</a:t>
            </a:fld>
            <a:endParaRPr lang="zh-CN" altLang="en-US"/>
          </a:p>
        </p:txBody>
      </p:sp>
      <p:sp>
        <p:nvSpPr>
          <p:cNvPr id="7" name="文字方塊 11">
            <a:extLst>
              <a:ext uri="{FF2B5EF4-FFF2-40B4-BE49-F238E27FC236}">
                <a16:creationId xmlns:a16="http://schemas.microsoft.com/office/drawing/2014/main" id="{E4A4BA32-98BF-4940-8038-90189A525B1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8287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pic>
        <p:nvPicPr>
          <p:cNvPr id="4" name="圖片 3">
            <a:extLst>
              <a:ext uri="{FF2B5EF4-FFF2-40B4-BE49-F238E27FC236}">
                <a16:creationId xmlns:a16="http://schemas.microsoft.com/office/drawing/2014/main" id="{511C3E9F-BFA1-4A42-892B-A2BAECF3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85" y="1122155"/>
            <a:ext cx="7934691" cy="2306845"/>
          </a:xfrm>
          <a:prstGeom prst="rect">
            <a:avLst/>
          </a:prstGeom>
        </p:spPr>
      </p:pic>
      <p:pic>
        <p:nvPicPr>
          <p:cNvPr id="6" name="圖片 5">
            <a:extLst>
              <a:ext uri="{FF2B5EF4-FFF2-40B4-BE49-F238E27FC236}">
                <a16:creationId xmlns:a16="http://schemas.microsoft.com/office/drawing/2014/main" id="{E4F8F4CD-68ED-4D5A-A12B-C89F27A81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54" y="3851727"/>
            <a:ext cx="8286383" cy="2409093"/>
          </a:xfrm>
          <a:prstGeom prst="rect">
            <a:avLst/>
          </a:prstGeom>
        </p:spPr>
      </p:pic>
      <p:sp>
        <p:nvSpPr>
          <p:cNvPr id="2" name="投影片編號版面配置區 1">
            <a:extLst>
              <a:ext uri="{FF2B5EF4-FFF2-40B4-BE49-F238E27FC236}">
                <a16:creationId xmlns:a16="http://schemas.microsoft.com/office/drawing/2014/main" id="{F0A29CCC-A08F-4352-BF4A-436D1B51874D}"/>
              </a:ext>
            </a:extLst>
          </p:cNvPr>
          <p:cNvSpPr>
            <a:spLocks noGrp="1"/>
          </p:cNvSpPr>
          <p:nvPr>
            <p:ph type="sldNum" sz="quarter" idx="12"/>
          </p:nvPr>
        </p:nvSpPr>
        <p:spPr/>
        <p:txBody>
          <a:bodyPr/>
          <a:lstStyle/>
          <a:p>
            <a:fld id="{565CE74E-AB26-4998-AD42-012C4C1AD076}" type="slidenum">
              <a:rPr lang="zh-CN" altLang="en-US" smtClean="0"/>
              <a:t>133</a:t>
            </a:fld>
            <a:endParaRPr lang="zh-CN" altLang="en-US"/>
          </a:p>
        </p:txBody>
      </p:sp>
      <p:sp>
        <p:nvSpPr>
          <p:cNvPr id="9" name="文字方塊 11">
            <a:extLst>
              <a:ext uri="{FF2B5EF4-FFF2-40B4-BE49-F238E27FC236}">
                <a16:creationId xmlns:a16="http://schemas.microsoft.com/office/drawing/2014/main" id="{F1AFB9BC-4B39-4C4D-B019-153DC840EE5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00737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10" name="圖片 9">
            <a:extLst>
              <a:ext uri="{FF2B5EF4-FFF2-40B4-BE49-F238E27FC236}">
                <a16:creationId xmlns:a16="http://schemas.microsoft.com/office/drawing/2014/main" id="{E3BA5A4C-842F-447B-A8EB-E534FB7F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384" y="3873673"/>
            <a:ext cx="7420708" cy="862246"/>
          </a:xfrm>
          <a:prstGeom prst="rect">
            <a:avLst/>
          </a:prstGeom>
        </p:spPr>
      </p:pic>
      <p:pic>
        <p:nvPicPr>
          <p:cNvPr id="12" name="圖片 11">
            <a:extLst>
              <a:ext uri="{FF2B5EF4-FFF2-40B4-BE49-F238E27FC236}">
                <a16:creationId xmlns:a16="http://schemas.microsoft.com/office/drawing/2014/main" id="{72C318FA-A36D-48EE-A36C-5A14AE0F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384" y="5328212"/>
            <a:ext cx="7420708" cy="823951"/>
          </a:xfrm>
          <a:prstGeom prst="rect">
            <a:avLst/>
          </a:prstGeom>
        </p:spPr>
      </p:pic>
      <p:pic>
        <p:nvPicPr>
          <p:cNvPr id="13" name="圖片 12">
            <a:extLst>
              <a:ext uri="{FF2B5EF4-FFF2-40B4-BE49-F238E27FC236}">
                <a16:creationId xmlns:a16="http://schemas.microsoft.com/office/drawing/2014/main" id="{2876B889-DC0F-4DA6-845F-C204E160F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808" y="1077298"/>
            <a:ext cx="8286383" cy="2409093"/>
          </a:xfrm>
          <a:prstGeom prst="rect">
            <a:avLst/>
          </a:prstGeom>
        </p:spPr>
      </p:pic>
      <p:sp>
        <p:nvSpPr>
          <p:cNvPr id="15" name="文字方塊 14">
            <a:extLst>
              <a:ext uri="{FF2B5EF4-FFF2-40B4-BE49-F238E27FC236}">
                <a16:creationId xmlns:a16="http://schemas.microsoft.com/office/drawing/2014/main" id="{6DF92079-BE56-4BEF-AAC0-38F152A49FEF}"/>
              </a:ext>
            </a:extLst>
          </p:cNvPr>
          <p:cNvSpPr txBox="1"/>
          <p:nvPr/>
        </p:nvSpPr>
        <p:spPr>
          <a:xfrm>
            <a:off x="430766" y="4735919"/>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2" name="投影片編號版面配置區 1">
            <a:extLst>
              <a:ext uri="{FF2B5EF4-FFF2-40B4-BE49-F238E27FC236}">
                <a16:creationId xmlns:a16="http://schemas.microsoft.com/office/drawing/2014/main" id="{2E968314-15DB-4791-A517-162A4DD4AFFB}"/>
              </a:ext>
            </a:extLst>
          </p:cNvPr>
          <p:cNvSpPr>
            <a:spLocks noGrp="1"/>
          </p:cNvSpPr>
          <p:nvPr>
            <p:ph type="sldNum" sz="quarter" idx="12"/>
          </p:nvPr>
        </p:nvSpPr>
        <p:spPr/>
        <p:txBody>
          <a:bodyPr/>
          <a:lstStyle/>
          <a:p>
            <a:fld id="{565CE74E-AB26-4998-AD42-012C4C1AD076}" type="slidenum">
              <a:rPr lang="zh-CN" altLang="en-US" smtClean="0"/>
              <a:t>134</a:t>
            </a:fld>
            <a:endParaRPr lang="zh-CN" altLang="en-US"/>
          </a:p>
        </p:txBody>
      </p:sp>
      <p:sp>
        <p:nvSpPr>
          <p:cNvPr id="11" name="文字方塊 11">
            <a:extLst>
              <a:ext uri="{FF2B5EF4-FFF2-40B4-BE49-F238E27FC236}">
                <a16:creationId xmlns:a16="http://schemas.microsoft.com/office/drawing/2014/main" id="{B07DFBC0-2391-0A4E-88C4-7610F95FA04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4275229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668137" cy="553998"/>
          </a:xfrm>
          <a:prstGeom prst="rect">
            <a:avLst/>
          </a:prstGeom>
          <a:noFill/>
        </p:spPr>
        <p:txBody>
          <a:bodyPr wrap="none" rtlCol="0">
            <a:spAutoFit/>
          </a:bodyPr>
          <a:lstStyle/>
          <a:p>
            <a:r>
              <a:rPr lang="en-US" sz="3000" dirty="0"/>
              <a:t>Word2vec objective function</a:t>
            </a:r>
          </a:p>
        </p:txBody>
      </p:sp>
      <p:pic>
        <p:nvPicPr>
          <p:cNvPr id="4" name="圖片 3">
            <a:extLst>
              <a:ext uri="{FF2B5EF4-FFF2-40B4-BE49-F238E27FC236}">
                <a16:creationId xmlns:a16="http://schemas.microsoft.com/office/drawing/2014/main" id="{CECEA72B-6791-423A-9E67-038F9B70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460" y="5233353"/>
            <a:ext cx="6084277" cy="795331"/>
          </a:xfrm>
          <a:prstGeom prst="rect">
            <a:avLst/>
          </a:prstGeom>
        </p:spPr>
      </p:pic>
      <p:pic>
        <p:nvPicPr>
          <p:cNvPr id="9" name="圖片 8">
            <a:extLst>
              <a:ext uri="{FF2B5EF4-FFF2-40B4-BE49-F238E27FC236}">
                <a16:creationId xmlns:a16="http://schemas.microsoft.com/office/drawing/2014/main" id="{F63909E6-6707-4705-B095-86D25BC22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79" y="1828874"/>
            <a:ext cx="8183438" cy="908640"/>
          </a:xfrm>
          <a:prstGeom prst="rect">
            <a:avLst/>
          </a:prstGeom>
        </p:spPr>
      </p:pic>
      <p:sp>
        <p:nvSpPr>
          <p:cNvPr id="11" name="文字方塊 10">
            <a:extLst>
              <a:ext uri="{FF2B5EF4-FFF2-40B4-BE49-F238E27FC236}">
                <a16:creationId xmlns:a16="http://schemas.microsoft.com/office/drawing/2014/main" id="{DA4A6303-EBF9-427F-8E7A-CF326D634F9A}"/>
              </a:ext>
            </a:extLst>
          </p:cNvPr>
          <p:cNvSpPr txBox="1"/>
          <p:nvPr/>
        </p:nvSpPr>
        <p:spPr>
          <a:xfrm>
            <a:off x="1081396" y="1274876"/>
            <a:ext cx="2450414"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Objective function </a:t>
            </a:r>
            <a:endParaRPr lang="en-US" sz="3000" dirty="0"/>
          </a:p>
        </p:txBody>
      </p:sp>
      <p:sp>
        <p:nvSpPr>
          <p:cNvPr id="14" name="文字方塊 13">
            <a:extLst>
              <a:ext uri="{FF2B5EF4-FFF2-40B4-BE49-F238E27FC236}">
                <a16:creationId xmlns:a16="http://schemas.microsoft.com/office/drawing/2014/main" id="{1462B36B-5A09-49F8-BA11-2E1586F15D02}"/>
              </a:ext>
            </a:extLst>
          </p:cNvPr>
          <p:cNvSpPr txBox="1"/>
          <p:nvPr/>
        </p:nvSpPr>
        <p:spPr>
          <a:xfrm>
            <a:off x="1081396" y="2967650"/>
            <a:ext cx="4368183" cy="553998"/>
          </a:xfrm>
          <a:prstGeom prst="rect">
            <a:avLst/>
          </a:prstGeom>
          <a:noFill/>
        </p:spPr>
        <p:txBody>
          <a:bodyPr wrap="none" rtlCol="0">
            <a:spAutoFit/>
          </a:bodyPr>
          <a:lstStyle/>
          <a:p>
            <a:pPr marL="285750" indent="-285750">
              <a:buFont typeface="Arial" panose="020B0604020202020204" pitchFamily="34" charset="0"/>
              <a:buChar char="•"/>
            </a:pPr>
            <a:r>
              <a:rPr lang="en-GB" sz="3000" baseline="30000" dirty="0"/>
              <a:t>Calculate each word with two vectors</a:t>
            </a:r>
            <a:endParaRPr lang="en-US" sz="3000" dirty="0"/>
          </a:p>
        </p:txBody>
      </p:sp>
      <p:pic>
        <p:nvPicPr>
          <p:cNvPr id="8" name="圖片 7">
            <a:extLst>
              <a:ext uri="{FF2B5EF4-FFF2-40B4-BE49-F238E27FC236}">
                <a16:creationId xmlns:a16="http://schemas.microsoft.com/office/drawing/2014/main" id="{B2F8DE6E-1798-4D44-973A-CF3E511BE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032" y="3589202"/>
            <a:ext cx="4907979" cy="1206198"/>
          </a:xfrm>
          <a:prstGeom prst="rect">
            <a:avLst/>
          </a:prstGeom>
        </p:spPr>
      </p:pic>
      <p:sp>
        <p:nvSpPr>
          <p:cNvPr id="2" name="投影片編號版面配置區 1">
            <a:extLst>
              <a:ext uri="{FF2B5EF4-FFF2-40B4-BE49-F238E27FC236}">
                <a16:creationId xmlns:a16="http://schemas.microsoft.com/office/drawing/2014/main" id="{9D2F4D5C-756B-4996-980A-0E5C5B0DBA8C}"/>
              </a:ext>
            </a:extLst>
          </p:cNvPr>
          <p:cNvSpPr>
            <a:spLocks noGrp="1"/>
          </p:cNvSpPr>
          <p:nvPr>
            <p:ph type="sldNum" sz="quarter" idx="12"/>
          </p:nvPr>
        </p:nvSpPr>
        <p:spPr/>
        <p:txBody>
          <a:bodyPr/>
          <a:lstStyle/>
          <a:p>
            <a:fld id="{565CE74E-AB26-4998-AD42-012C4C1AD076}" type="slidenum">
              <a:rPr lang="zh-CN" altLang="en-US" smtClean="0"/>
              <a:t>135</a:t>
            </a:fld>
            <a:endParaRPr lang="zh-CN" altLang="en-US"/>
          </a:p>
        </p:txBody>
      </p:sp>
      <p:sp>
        <p:nvSpPr>
          <p:cNvPr id="12" name="文字方塊 11">
            <a:extLst>
              <a:ext uri="{FF2B5EF4-FFF2-40B4-BE49-F238E27FC236}">
                <a16:creationId xmlns:a16="http://schemas.microsoft.com/office/drawing/2014/main" id="{9FAEE782-9560-FB42-9152-4096DE46100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11846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A452593-DB2F-4E24-A76D-4865F8DA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1" y="1319141"/>
            <a:ext cx="6084277" cy="795331"/>
          </a:xfrm>
          <a:prstGeom prst="rect">
            <a:avLst/>
          </a:prstGeom>
        </p:spPr>
      </p:pic>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724102" cy="553998"/>
          </a:xfrm>
          <a:prstGeom prst="rect">
            <a:avLst/>
          </a:prstGeom>
          <a:noFill/>
        </p:spPr>
        <p:txBody>
          <a:bodyPr wrap="none" rtlCol="0">
            <a:spAutoFit/>
          </a:bodyPr>
          <a:lstStyle/>
          <a:p>
            <a:r>
              <a:rPr lang="en-US" sz="3000" dirty="0"/>
              <a:t>To train the model: Compute all vector gradients</a:t>
            </a:r>
          </a:p>
        </p:txBody>
      </p:sp>
      <p:pic>
        <p:nvPicPr>
          <p:cNvPr id="5" name="圖片 4">
            <a:extLst>
              <a:ext uri="{FF2B5EF4-FFF2-40B4-BE49-F238E27FC236}">
                <a16:creationId xmlns:a16="http://schemas.microsoft.com/office/drawing/2014/main" id="{B397F77E-3B33-48BA-A7C0-9AD2DC797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8" y="1938782"/>
            <a:ext cx="2993279" cy="2823718"/>
          </a:xfrm>
          <a:prstGeom prst="rect">
            <a:avLst/>
          </a:prstGeom>
        </p:spPr>
      </p:pic>
      <p:pic>
        <p:nvPicPr>
          <p:cNvPr id="7" name="圖片 6">
            <a:extLst>
              <a:ext uri="{FF2B5EF4-FFF2-40B4-BE49-F238E27FC236}">
                <a16:creationId xmlns:a16="http://schemas.microsoft.com/office/drawing/2014/main" id="{27D6B465-D3B8-42EA-BBF2-64C4BBA36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179" y="2231414"/>
            <a:ext cx="7345905" cy="4327648"/>
          </a:xfrm>
          <a:prstGeom prst="rect">
            <a:avLst/>
          </a:prstGeom>
        </p:spPr>
      </p:pic>
      <p:sp>
        <p:nvSpPr>
          <p:cNvPr id="2" name="投影片編號版面配置區 1">
            <a:extLst>
              <a:ext uri="{FF2B5EF4-FFF2-40B4-BE49-F238E27FC236}">
                <a16:creationId xmlns:a16="http://schemas.microsoft.com/office/drawing/2014/main" id="{FAB65856-9980-4788-BE85-B3A82C5C935A}"/>
              </a:ext>
            </a:extLst>
          </p:cNvPr>
          <p:cNvSpPr>
            <a:spLocks noGrp="1"/>
          </p:cNvSpPr>
          <p:nvPr>
            <p:ph type="sldNum" sz="quarter" idx="12"/>
          </p:nvPr>
        </p:nvSpPr>
        <p:spPr/>
        <p:txBody>
          <a:bodyPr/>
          <a:lstStyle/>
          <a:p>
            <a:fld id="{565CE74E-AB26-4998-AD42-012C4C1AD076}" type="slidenum">
              <a:rPr lang="zh-CN" altLang="en-US" smtClean="0"/>
              <a:t>136</a:t>
            </a:fld>
            <a:endParaRPr lang="zh-CN" altLang="en-US"/>
          </a:p>
        </p:txBody>
      </p:sp>
      <p:sp>
        <p:nvSpPr>
          <p:cNvPr id="10" name="文字方塊 11">
            <a:extLst>
              <a:ext uri="{FF2B5EF4-FFF2-40B4-BE49-F238E27FC236}">
                <a16:creationId xmlns:a16="http://schemas.microsoft.com/office/drawing/2014/main" id="{83875EB4-858E-6949-80E2-CB8835486A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2444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5" name="圖片 4">
            <a:extLst>
              <a:ext uri="{FF2B5EF4-FFF2-40B4-BE49-F238E27FC236}">
                <a16:creationId xmlns:a16="http://schemas.microsoft.com/office/drawing/2014/main" id="{33BA91E5-6C87-4B84-BBF8-14CF4871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7557D98E-ECCF-45E2-930C-4543C4B33554}"/>
              </a:ext>
            </a:extLst>
          </p:cNvPr>
          <p:cNvSpPr>
            <a:spLocks noGrp="1"/>
          </p:cNvSpPr>
          <p:nvPr>
            <p:ph type="sldNum" sz="quarter" idx="12"/>
          </p:nvPr>
        </p:nvSpPr>
        <p:spPr/>
        <p:txBody>
          <a:bodyPr/>
          <a:lstStyle/>
          <a:p>
            <a:fld id="{565CE74E-AB26-4998-AD42-012C4C1AD076}" type="slidenum">
              <a:rPr lang="zh-CN" altLang="en-US" smtClean="0"/>
              <a:t>137</a:t>
            </a:fld>
            <a:endParaRPr lang="zh-CN" altLang="en-US"/>
          </a:p>
        </p:txBody>
      </p:sp>
      <p:sp>
        <p:nvSpPr>
          <p:cNvPr id="7" name="文字方塊 11">
            <a:extLst>
              <a:ext uri="{FF2B5EF4-FFF2-40B4-BE49-F238E27FC236}">
                <a16:creationId xmlns:a16="http://schemas.microsoft.com/office/drawing/2014/main" id="{D111E1A9-20C5-8840-88D3-38846FD3692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216633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345194" cy="553998"/>
          </a:xfrm>
          <a:prstGeom prst="rect">
            <a:avLst/>
          </a:prstGeom>
          <a:noFill/>
        </p:spPr>
        <p:txBody>
          <a:bodyPr wrap="none" rtlCol="0">
            <a:spAutoFit/>
          </a:bodyPr>
          <a:lstStyle/>
          <a:p>
            <a:r>
              <a:rPr lang="en-US" sz="3000" dirty="0"/>
              <a:t>Model Details</a:t>
            </a:r>
          </a:p>
        </p:txBody>
      </p:sp>
      <p:pic>
        <p:nvPicPr>
          <p:cNvPr id="4" name="圖片 3">
            <a:extLst>
              <a:ext uri="{FF2B5EF4-FFF2-40B4-BE49-F238E27FC236}">
                <a16:creationId xmlns:a16="http://schemas.microsoft.com/office/drawing/2014/main" id="{86CD1868-ED16-44C5-9509-D4329F46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53" y="993613"/>
            <a:ext cx="8620965" cy="5384669"/>
          </a:xfrm>
          <a:prstGeom prst="rect">
            <a:avLst/>
          </a:prstGeom>
        </p:spPr>
      </p:pic>
      <p:sp>
        <p:nvSpPr>
          <p:cNvPr id="5" name="文字方塊 4">
            <a:extLst>
              <a:ext uri="{FF2B5EF4-FFF2-40B4-BE49-F238E27FC236}">
                <a16:creationId xmlns:a16="http://schemas.microsoft.com/office/drawing/2014/main" id="{90086C0A-4AA1-47DA-A5AF-A4A8749A2BE3}"/>
              </a:ext>
            </a:extLst>
          </p:cNvPr>
          <p:cNvSpPr txBox="1"/>
          <p:nvPr/>
        </p:nvSpPr>
        <p:spPr>
          <a:xfrm>
            <a:off x="732692" y="6459415"/>
            <a:ext cx="5363308" cy="369332"/>
          </a:xfrm>
          <a:prstGeom prst="rect">
            <a:avLst/>
          </a:prstGeom>
          <a:noFill/>
        </p:spPr>
        <p:txBody>
          <a:bodyPr wrap="square" rtlCol="0">
            <a:spAutoFit/>
          </a:bodyPr>
          <a:lstStyle/>
          <a:p>
            <a:r>
              <a:rPr lang="en-US" dirty="0"/>
              <a:t>Reverse SG -&gt; CBOW</a:t>
            </a:r>
          </a:p>
        </p:txBody>
      </p:sp>
      <p:sp>
        <p:nvSpPr>
          <p:cNvPr id="2" name="投影片編號版面配置區 1">
            <a:extLst>
              <a:ext uri="{FF2B5EF4-FFF2-40B4-BE49-F238E27FC236}">
                <a16:creationId xmlns:a16="http://schemas.microsoft.com/office/drawing/2014/main" id="{2417F113-A9D5-40E5-B4BB-130CCF7BAF20}"/>
              </a:ext>
            </a:extLst>
          </p:cNvPr>
          <p:cNvSpPr>
            <a:spLocks noGrp="1"/>
          </p:cNvSpPr>
          <p:nvPr>
            <p:ph type="sldNum" sz="quarter" idx="12"/>
          </p:nvPr>
        </p:nvSpPr>
        <p:spPr/>
        <p:txBody>
          <a:bodyPr/>
          <a:lstStyle/>
          <a:p>
            <a:fld id="{565CE74E-AB26-4998-AD42-012C4C1AD076}" type="slidenum">
              <a:rPr lang="zh-CN" altLang="en-US" smtClean="0"/>
              <a:t>138</a:t>
            </a:fld>
            <a:endParaRPr lang="zh-CN" altLang="en-US"/>
          </a:p>
        </p:txBody>
      </p:sp>
      <p:sp>
        <p:nvSpPr>
          <p:cNvPr id="6" name="文字方塊 11">
            <a:extLst>
              <a:ext uri="{FF2B5EF4-FFF2-40B4-BE49-F238E27FC236}">
                <a16:creationId xmlns:a16="http://schemas.microsoft.com/office/drawing/2014/main" id="{2CFD744B-6FC1-5B4D-A243-C732B981991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22657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764073" cy="553998"/>
          </a:xfrm>
          <a:prstGeom prst="rect">
            <a:avLst/>
          </a:prstGeom>
          <a:noFill/>
        </p:spPr>
        <p:txBody>
          <a:bodyPr wrap="none" rtlCol="0">
            <a:spAutoFit/>
          </a:bodyPr>
          <a:lstStyle/>
          <a:p>
            <a:r>
              <a:rPr lang="en-US" sz="3000" dirty="0"/>
              <a:t>Word2vec</a:t>
            </a:r>
          </a:p>
        </p:txBody>
      </p:sp>
      <p:sp>
        <p:nvSpPr>
          <p:cNvPr id="11" name="文字方塊 10">
            <a:extLst>
              <a:ext uri="{FF2B5EF4-FFF2-40B4-BE49-F238E27FC236}">
                <a16:creationId xmlns:a16="http://schemas.microsoft.com/office/drawing/2014/main" id="{A34ECA34-3F5A-4373-B17E-B8699379AC59}"/>
              </a:ext>
            </a:extLst>
          </p:cNvPr>
          <p:cNvSpPr txBox="1"/>
          <p:nvPr/>
        </p:nvSpPr>
        <p:spPr>
          <a:xfrm>
            <a:off x="1174998" y="1461710"/>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5" name="文字方塊 4">
            <a:extLst>
              <a:ext uri="{FF2B5EF4-FFF2-40B4-BE49-F238E27FC236}">
                <a16:creationId xmlns:a16="http://schemas.microsoft.com/office/drawing/2014/main" id="{B5A15359-100B-49A6-895F-242F03BFADCF}"/>
              </a:ext>
            </a:extLst>
          </p:cNvPr>
          <p:cNvSpPr txBox="1"/>
          <p:nvPr/>
        </p:nvSpPr>
        <p:spPr>
          <a:xfrm>
            <a:off x="1227866" y="3765295"/>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4" name="圖片 3">
            <a:extLst>
              <a:ext uri="{FF2B5EF4-FFF2-40B4-BE49-F238E27FC236}">
                <a16:creationId xmlns:a16="http://schemas.microsoft.com/office/drawing/2014/main" id="{48D4D8BD-A1C0-4BA6-89C0-30CC7B70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03" y="2062847"/>
            <a:ext cx="5111994" cy="1029429"/>
          </a:xfrm>
          <a:prstGeom prst="rect">
            <a:avLst/>
          </a:prstGeom>
        </p:spPr>
      </p:pic>
      <p:pic>
        <p:nvPicPr>
          <p:cNvPr id="7" name="圖片 6">
            <a:extLst>
              <a:ext uri="{FF2B5EF4-FFF2-40B4-BE49-F238E27FC236}">
                <a16:creationId xmlns:a16="http://schemas.microsoft.com/office/drawing/2014/main" id="{29B03529-F51E-4556-8EC2-E6CE1EFAB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162" y="4571954"/>
            <a:ext cx="5096735" cy="786039"/>
          </a:xfrm>
          <a:prstGeom prst="rect">
            <a:avLst/>
          </a:prstGeom>
        </p:spPr>
      </p:pic>
      <p:sp>
        <p:nvSpPr>
          <p:cNvPr id="2" name="投影片編號版面配置區 1">
            <a:extLst>
              <a:ext uri="{FF2B5EF4-FFF2-40B4-BE49-F238E27FC236}">
                <a16:creationId xmlns:a16="http://schemas.microsoft.com/office/drawing/2014/main" id="{059C0BD1-B925-4C37-AE0A-D280A071F220}"/>
              </a:ext>
            </a:extLst>
          </p:cNvPr>
          <p:cNvSpPr>
            <a:spLocks noGrp="1"/>
          </p:cNvSpPr>
          <p:nvPr>
            <p:ph type="sldNum" sz="quarter" idx="12"/>
          </p:nvPr>
        </p:nvSpPr>
        <p:spPr/>
        <p:txBody>
          <a:bodyPr/>
          <a:lstStyle/>
          <a:p>
            <a:fld id="{565CE74E-AB26-4998-AD42-012C4C1AD076}" type="slidenum">
              <a:rPr lang="zh-CN" altLang="en-US" smtClean="0"/>
              <a:t>139</a:t>
            </a:fld>
            <a:endParaRPr lang="zh-CN" altLang="en-US"/>
          </a:p>
        </p:txBody>
      </p:sp>
      <p:sp>
        <p:nvSpPr>
          <p:cNvPr id="8" name="文字方塊 11">
            <a:extLst>
              <a:ext uri="{FF2B5EF4-FFF2-40B4-BE49-F238E27FC236}">
                <a16:creationId xmlns:a16="http://schemas.microsoft.com/office/drawing/2014/main" id="{9063C4D8-622C-2F4F-ACBA-49C23EC75EC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156679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92F6632-86D2-4357-B5EE-3FB8D682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061" y="1315366"/>
            <a:ext cx="4031292" cy="4145206"/>
          </a:xfrm>
          <a:prstGeom prst="rect">
            <a:avLst/>
          </a:prstGeom>
        </p:spPr>
      </p:pic>
      <p:sp>
        <p:nvSpPr>
          <p:cNvPr id="5" name="文字方塊 4">
            <a:extLst>
              <a:ext uri="{FF2B5EF4-FFF2-40B4-BE49-F238E27FC236}">
                <a16:creationId xmlns:a16="http://schemas.microsoft.com/office/drawing/2014/main" id="{FC27F131-DC42-440E-B981-2C5E88571AF3}"/>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7E465C35-199F-4B88-AB67-AAF04EF628D3}"/>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739876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20562" cy="553998"/>
          </a:xfrm>
          <a:prstGeom prst="rect">
            <a:avLst/>
          </a:prstGeom>
          <a:noFill/>
        </p:spPr>
        <p:txBody>
          <a:bodyPr wrap="none" rtlCol="0">
            <a:spAutoFit/>
          </a:bodyPr>
          <a:lstStyle/>
          <a:p>
            <a:r>
              <a:rPr lang="en-US" sz="3000" dirty="0"/>
              <a:t>Training Model</a:t>
            </a:r>
          </a:p>
        </p:txBody>
      </p:sp>
      <p:sp>
        <p:nvSpPr>
          <p:cNvPr id="9" name="文字方塊 8">
            <a:extLst>
              <a:ext uri="{FF2B5EF4-FFF2-40B4-BE49-F238E27FC236}">
                <a16:creationId xmlns:a16="http://schemas.microsoft.com/office/drawing/2014/main" id="{514E3EB1-BB37-4FE2-98A4-0F94EC0A8AD5}"/>
              </a:ext>
            </a:extLst>
          </p:cNvPr>
          <p:cNvSpPr txBox="1"/>
          <p:nvPr/>
        </p:nvSpPr>
        <p:spPr>
          <a:xfrm>
            <a:off x="1606111" y="3574982"/>
            <a:ext cx="2436886"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Sub-sampling</a:t>
            </a:r>
            <a:endParaRPr lang="en-US" sz="4200" dirty="0"/>
          </a:p>
        </p:txBody>
      </p:sp>
      <p:sp>
        <p:nvSpPr>
          <p:cNvPr id="5" name="文字方塊 4">
            <a:extLst>
              <a:ext uri="{FF2B5EF4-FFF2-40B4-BE49-F238E27FC236}">
                <a16:creationId xmlns:a16="http://schemas.microsoft.com/office/drawing/2014/main" id="{74D90605-C25B-499D-8065-8624ABCDCEF9}"/>
              </a:ext>
            </a:extLst>
          </p:cNvPr>
          <p:cNvSpPr txBox="1"/>
          <p:nvPr/>
        </p:nvSpPr>
        <p:spPr>
          <a:xfrm>
            <a:off x="1606111" y="1810121"/>
            <a:ext cx="3167149" cy="738664"/>
          </a:xfrm>
          <a:prstGeom prst="rect">
            <a:avLst/>
          </a:prstGeom>
          <a:noFill/>
        </p:spPr>
        <p:txBody>
          <a:bodyPr wrap="none" rtlCol="0">
            <a:spAutoFit/>
          </a:bodyPr>
          <a:lstStyle/>
          <a:p>
            <a:pPr marL="285750" indent="-285750">
              <a:buFont typeface="Arial" panose="020B0604020202020204" pitchFamily="34" charset="0"/>
              <a:buChar char="•"/>
            </a:pPr>
            <a:r>
              <a:rPr lang="en-GB" sz="4200" baseline="30000" dirty="0"/>
              <a:t>Negative Sampling</a:t>
            </a:r>
            <a:endParaRPr lang="en-US" sz="4200" dirty="0"/>
          </a:p>
        </p:txBody>
      </p:sp>
      <p:sp>
        <p:nvSpPr>
          <p:cNvPr id="2" name="投影片編號版面配置區 1">
            <a:extLst>
              <a:ext uri="{FF2B5EF4-FFF2-40B4-BE49-F238E27FC236}">
                <a16:creationId xmlns:a16="http://schemas.microsoft.com/office/drawing/2014/main" id="{F69E1104-AEA6-4667-97DA-79EBA3C98F70}"/>
              </a:ext>
            </a:extLst>
          </p:cNvPr>
          <p:cNvSpPr>
            <a:spLocks noGrp="1"/>
          </p:cNvSpPr>
          <p:nvPr>
            <p:ph type="sldNum" sz="quarter" idx="12"/>
          </p:nvPr>
        </p:nvSpPr>
        <p:spPr/>
        <p:txBody>
          <a:bodyPr/>
          <a:lstStyle/>
          <a:p>
            <a:fld id="{565CE74E-AB26-4998-AD42-012C4C1AD076}" type="slidenum">
              <a:rPr lang="zh-CN" altLang="en-US" smtClean="0"/>
              <a:t>140</a:t>
            </a:fld>
            <a:endParaRPr lang="zh-CN" altLang="en-US"/>
          </a:p>
        </p:txBody>
      </p:sp>
      <p:sp>
        <p:nvSpPr>
          <p:cNvPr id="7" name="文字方塊 11">
            <a:extLst>
              <a:ext uri="{FF2B5EF4-FFF2-40B4-BE49-F238E27FC236}">
                <a16:creationId xmlns:a16="http://schemas.microsoft.com/office/drawing/2014/main" id="{6407B00D-9204-EF43-8FC3-4B9AFC4050A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578679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1BB64F2-0091-4F31-B116-B2119EF7D42F}"/>
              </a:ext>
            </a:extLst>
          </p:cNvPr>
          <p:cNvSpPr txBox="1"/>
          <p:nvPr/>
        </p:nvSpPr>
        <p:spPr>
          <a:xfrm>
            <a:off x="705678" y="2306972"/>
            <a:ext cx="10780644" cy="1292662"/>
          </a:xfrm>
          <a:prstGeom prst="rect">
            <a:avLst/>
          </a:prstGeom>
          <a:noFill/>
        </p:spPr>
        <p:txBody>
          <a:bodyPr wrap="none" rtlCol="0">
            <a:spAutoFit/>
          </a:bodyPr>
          <a:lstStyle/>
          <a:p>
            <a:r>
              <a:rPr lang="en-GB" sz="2600" dirty="0"/>
              <a:t>Phrase detection is covered in the “Learning Phrases” section of their </a:t>
            </a:r>
            <a:r>
              <a:rPr lang="en-GB" sz="2600" dirty="0">
                <a:hlinkClick r:id="rId3"/>
              </a:rPr>
              <a:t>paper</a:t>
            </a:r>
            <a:r>
              <a:rPr lang="en-GB" sz="2600" dirty="0"/>
              <a:t>. </a:t>
            </a:r>
          </a:p>
          <a:p>
            <a:r>
              <a:rPr lang="en-GB" sz="2600" dirty="0"/>
              <a:t>They shared their implementation in word2phrase.–I’ve shared a commented</a:t>
            </a:r>
          </a:p>
          <a:p>
            <a:r>
              <a:rPr lang="en-GB" sz="2600" dirty="0"/>
              <a:t> (but otherwise unaltered) copy of this code </a:t>
            </a:r>
            <a:r>
              <a:rPr lang="en-GB" sz="2600" dirty="0">
                <a:hlinkClick r:id="rId4"/>
              </a:rPr>
              <a:t>here</a:t>
            </a:r>
            <a:r>
              <a:rPr lang="en-GB" sz="2600" dirty="0"/>
              <a:t>.</a:t>
            </a:r>
            <a:endParaRPr lang="en-US" sz="2600" dirty="0"/>
          </a:p>
        </p:txBody>
      </p:sp>
      <p:sp>
        <p:nvSpPr>
          <p:cNvPr id="4" name="文字方塊 3">
            <a:extLst>
              <a:ext uri="{FF2B5EF4-FFF2-40B4-BE49-F238E27FC236}">
                <a16:creationId xmlns:a16="http://schemas.microsoft.com/office/drawing/2014/main" id="{A68C07A2-F7DF-4096-A88A-C61967E7662F}"/>
              </a:ext>
            </a:extLst>
          </p:cNvPr>
          <p:cNvSpPr txBox="1"/>
          <p:nvPr/>
        </p:nvSpPr>
        <p:spPr>
          <a:xfrm>
            <a:off x="771787" y="1568741"/>
            <a:ext cx="2955168" cy="492443"/>
          </a:xfrm>
          <a:prstGeom prst="rect">
            <a:avLst/>
          </a:prstGeom>
          <a:noFill/>
        </p:spPr>
        <p:txBody>
          <a:bodyPr wrap="none" rtlCol="0">
            <a:spAutoFit/>
          </a:bodyPr>
          <a:lstStyle/>
          <a:p>
            <a:r>
              <a:rPr lang="en-US" sz="2600" dirty="0"/>
              <a:t>Word pairs -&gt; Words</a:t>
            </a:r>
          </a:p>
        </p:txBody>
      </p:sp>
      <p:sp>
        <p:nvSpPr>
          <p:cNvPr id="6" name="投影片編號版面配置區 5">
            <a:extLst>
              <a:ext uri="{FF2B5EF4-FFF2-40B4-BE49-F238E27FC236}">
                <a16:creationId xmlns:a16="http://schemas.microsoft.com/office/drawing/2014/main" id="{3A0D85DA-150D-411C-ACB2-AD01E86C21E1}"/>
              </a:ext>
            </a:extLst>
          </p:cNvPr>
          <p:cNvSpPr>
            <a:spLocks noGrp="1"/>
          </p:cNvSpPr>
          <p:nvPr>
            <p:ph type="sldNum" sz="quarter" idx="12"/>
          </p:nvPr>
        </p:nvSpPr>
        <p:spPr/>
        <p:txBody>
          <a:bodyPr/>
          <a:lstStyle/>
          <a:p>
            <a:fld id="{565CE74E-AB26-4998-AD42-012C4C1AD076}" type="slidenum">
              <a:rPr lang="zh-CN" altLang="en-US" smtClean="0"/>
              <a:t>141</a:t>
            </a:fld>
            <a:endParaRPr lang="zh-CN" altLang="en-US"/>
          </a:p>
        </p:txBody>
      </p:sp>
      <p:sp>
        <p:nvSpPr>
          <p:cNvPr id="7" name="文字方塊 11">
            <a:extLst>
              <a:ext uri="{FF2B5EF4-FFF2-40B4-BE49-F238E27FC236}">
                <a16:creationId xmlns:a16="http://schemas.microsoft.com/office/drawing/2014/main" id="{7AD94C45-14AD-694B-9960-E37D87AFD42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8853511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52739" cy="553998"/>
          </a:xfrm>
          <a:prstGeom prst="rect">
            <a:avLst/>
          </a:prstGeom>
          <a:noFill/>
        </p:spPr>
        <p:txBody>
          <a:bodyPr wrap="none" rtlCol="0">
            <a:spAutoFit/>
          </a:bodyPr>
          <a:lstStyle/>
          <a:p>
            <a:r>
              <a:rPr lang="en-US" sz="3000" dirty="0"/>
              <a:t>Model Details (Negative Sampling)</a:t>
            </a:r>
          </a:p>
        </p:txBody>
      </p:sp>
      <p:sp>
        <p:nvSpPr>
          <p:cNvPr id="5" name="矩形 4">
            <a:extLst>
              <a:ext uri="{FF2B5EF4-FFF2-40B4-BE49-F238E27FC236}">
                <a16:creationId xmlns:a16="http://schemas.microsoft.com/office/drawing/2014/main" id="{6BF80C85-76CB-41C5-A1DA-B017AA7BFBF7}"/>
              </a:ext>
            </a:extLst>
          </p:cNvPr>
          <p:cNvSpPr/>
          <p:nvPr/>
        </p:nvSpPr>
        <p:spPr>
          <a:xfrm>
            <a:off x="984308" y="1624935"/>
            <a:ext cx="10819002" cy="2092881"/>
          </a:xfrm>
          <a:prstGeom prst="rect">
            <a:avLst/>
          </a:prstGeom>
        </p:spPr>
        <p:txBody>
          <a:bodyPr wrap="square">
            <a:spAutoFit/>
          </a:bodyPr>
          <a:lstStyle/>
          <a:p>
            <a:r>
              <a:rPr lang="en-GB" sz="2600" dirty="0"/>
              <a:t>Each pass of their tool only looks at combinations of 2 words, but you can run it multiple times to get longer phrases. </a:t>
            </a:r>
          </a:p>
          <a:p>
            <a:endParaRPr lang="en-GB" sz="2600" dirty="0"/>
          </a:p>
          <a:p>
            <a:r>
              <a:rPr lang="en-GB" sz="2600" dirty="0"/>
              <a:t>So, the first pass will pick up the phrase “</a:t>
            </a:r>
            <a:r>
              <a:rPr lang="en-GB" sz="2600" dirty="0" err="1"/>
              <a:t>New_York</a:t>
            </a:r>
            <a:r>
              <a:rPr lang="en-GB" sz="2600" dirty="0"/>
              <a:t>”, and then running it again will pick up “</a:t>
            </a:r>
            <a:r>
              <a:rPr lang="en-GB" sz="2600" dirty="0" err="1"/>
              <a:t>New_York_City</a:t>
            </a:r>
            <a:r>
              <a:rPr lang="en-GB" sz="2600" dirty="0"/>
              <a:t>” as a combination of “</a:t>
            </a:r>
            <a:r>
              <a:rPr lang="en-GB" sz="2600" dirty="0" err="1"/>
              <a:t>New_York</a:t>
            </a:r>
            <a:r>
              <a:rPr lang="en-GB" sz="2600" dirty="0"/>
              <a:t>” and “City”.</a:t>
            </a:r>
            <a:endParaRPr lang="en-US" sz="2600" dirty="0"/>
          </a:p>
        </p:txBody>
      </p:sp>
      <p:sp>
        <p:nvSpPr>
          <p:cNvPr id="6" name="投影片編號版面配置區 5">
            <a:extLst>
              <a:ext uri="{FF2B5EF4-FFF2-40B4-BE49-F238E27FC236}">
                <a16:creationId xmlns:a16="http://schemas.microsoft.com/office/drawing/2014/main" id="{451090A3-2953-46A8-9EFD-F356588C9387}"/>
              </a:ext>
            </a:extLst>
          </p:cNvPr>
          <p:cNvSpPr>
            <a:spLocks noGrp="1"/>
          </p:cNvSpPr>
          <p:nvPr>
            <p:ph type="sldNum" sz="quarter" idx="12"/>
          </p:nvPr>
        </p:nvSpPr>
        <p:spPr/>
        <p:txBody>
          <a:bodyPr/>
          <a:lstStyle/>
          <a:p>
            <a:fld id="{565CE74E-AB26-4998-AD42-012C4C1AD076}" type="slidenum">
              <a:rPr lang="zh-CN" altLang="en-US" smtClean="0"/>
              <a:t>142</a:t>
            </a:fld>
            <a:endParaRPr lang="zh-CN" altLang="en-US"/>
          </a:p>
        </p:txBody>
      </p:sp>
      <p:sp>
        <p:nvSpPr>
          <p:cNvPr id="7" name="文字方塊 11">
            <a:extLst>
              <a:ext uri="{FF2B5EF4-FFF2-40B4-BE49-F238E27FC236}">
                <a16:creationId xmlns:a16="http://schemas.microsoft.com/office/drawing/2014/main" id="{788A8EF2-767F-9B43-BFFE-7C87AB5061B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86450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pic>
        <p:nvPicPr>
          <p:cNvPr id="4" name="圖片 3">
            <a:extLst>
              <a:ext uri="{FF2B5EF4-FFF2-40B4-BE49-F238E27FC236}">
                <a16:creationId xmlns:a16="http://schemas.microsoft.com/office/drawing/2014/main" id="{2BAF69DF-0446-4274-9FD8-A3B4F680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6" y="1599590"/>
            <a:ext cx="6715916" cy="4009842"/>
          </a:xfrm>
          <a:prstGeom prst="rect">
            <a:avLst/>
          </a:prstGeom>
        </p:spPr>
      </p:pic>
      <p:sp>
        <p:nvSpPr>
          <p:cNvPr id="2" name="投影片編號版面配置區 1">
            <a:extLst>
              <a:ext uri="{FF2B5EF4-FFF2-40B4-BE49-F238E27FC236}">
                <a16:creationId xmlns:a16="http://schemas.microsoft.com/office/drawing/2014/main" id="{28D67A9E-F8B0-471B-8A0F-754D9602644B}"/>
              </a:ext>
            </a:extLst>
          </p:cNvPr>
          <p:cNvSpPr>
            <a:spLocks noGrp="1"/>
          </p:cNvSpPr>
          <p:nvPr>
            <p:ph type="sldNum" sz="quarter" idx="12"/>
          </p:nvPr>
        </p:nvSpPr>
        <p:spPr/>
        <p:txBody>
          <a:bodyPr/>
          <a:lstStyle/>
          <a:p>
            <a:fld id="{565CE74E-AB26-4998-AD42-012C4C1AD076}" type="slidenum">
              <a:rPr lang="zh-CN" altLang="en-US" smtClean="0"/>
              <a:t>143</a:t>
            </a:fld>
            <a:endParaRPr lang="zh-CN" altLang="en-US"/>
          </a:p>
        </p:txBody>
      </p:sp>
      <p:sp>
        <p:nvSpPr>
          <p:cNvPr id="5" name="文字方塊 11">
            <a:extLst>
              <a:ext uri="{FF2B5EF4-FFF2-40B4-BE49-F238E27FC236}">
                <a16:creationId xmlns:a16="http://schemas.microsoft.com/office/drawing/2014/main" id="{01A8DFFC-017C-4240-8556-00DB69D90F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486939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5" name="矩形 4">
            <a:extLst>
              <a:ext uri="{FF2B5EF4-FFF2-40B4-BE49-F238E27FC236}">
                <a16:creationId xmlns:a16="http://schemas.microsoft.com/office/drawing/2014/main" id="{A01C7481-D7D3-4F1F-BCC1-6E03FA03DFCB}"/>
              </a:ext>
            </a:extLst>
          </p:cNvPr>
          <p:cNvSpPr/>
          <p:nvPr/>
        </p:nvSpPr>
        <p:spPr>
          <a:xfrm>
            <a:off x="715859" y="1507003"/>
            <a:ext cx="11196507" cy="4893647"/>
          </a:xfrm>
          <a:prstGeom prst="rect">
            <a:avLst/>
          </a:prstGeom>
        </p:spPr>
        <p:txBody>
          <a:bodyPr wrap="square">
            <a:spAutoFit/>
          </a:bodyPr>
          <a:lstStyle/>
          <a:p>
            <a:r>
              <a:rPr lang="en-GB" sz="2600" dirty="0"/>
              <a:t>For each word we encounter in our training text, there is a chance that we will effectively delete it from the text. The probability that we cut the word is related to the word’s frequency.</a:t>
            </a:r>
          </a:p>
          <a:p>
            <a:endParaRPr lang="en-GB" sz="2600" dirty="0"/>
          </a:p>
          <a:p>
            <a:r>
              <a:rPr lang="en-GB" sz="2600" dirty="0"/>
              <a:t>If we have a window size of 10, and we remove a specific instance of “the” from our text:</a:t>
            </a:r>
          </a:p>
          <a:p>
            <a:endParaRPr lang="en-GB" sz="2600" dirty="0"/>
          </a:p>
          <a:p>
            <a:endParaRPr lang="en-GB" sz="2600" dirty="0"/>
          </a:p>
          <a:p>
            <a:pPr>
              <a:buFont typeface="+mj-lt"/>
              <a:buAutoNum type="arabicPeriod"/>
            </a:pPr>
            <a:r>
              <a:rPr lang="en-GB" sz="2600" dirty="0"/>
              <a:t>As we train on the remaining words, “the” will not appear in any of their context windows.</a:t>
            </a:r>
          </a:p>
          <a:p>
            <a:pPr>
              <a:buFont typeface="+mj-lt"/>
              <a:buAutoNum type="arabicPeriod"/>
            </a:pPr>
            <a:endParaRPr lang="en-GB" sz="2600" dirty="0"/>
          </a:p>
          <a:p>
            <a:pPr>
              <a:buFont typeface="+mj-lt"/>
              <a:buAutoNum type="arabicPeriod"/>
            </a:pPr>
            <a:r>
              <a:rPr lang="en-GB" sz="2600" dirty="0"/>
              <a:t>We’ll have 10 fewer training samples where “the” is the input word.</a:t>
            </a:r>
            <a:endParaRPr lang="en-GB" sz="2600" b="0" i="0" dirty="0">
              <a:effectLst/>
            </a:endParaRPr>
          </a:p>
        </p:txBody>
      </p:sp>
      <p:sp>
        <p:nvSpPr>
          <p:cNvPr id="6" name="投影片編號版面配置區 5">
            <a:extLst>
              <a:ext uri="{FF2B5EF4-FFF2-40B4-BE49-F238E27FC236}">
                <a16:creationId xmlns:a16="http://schemas.microsoft.com/office/drawing/2014/main" id="{542CA28F-E6AD-408E-A74E-898D70662B60}"/>
              </a:ext>
            </a:extLst>
          </p:cNvPr>
          <p:cNvSpPr>
            <a:spLocks noGrp="1"/>
          </p:cNvSpPr>
          <p:nvPr>
            <p:ph type="sldNum" sz="quarter" idx="12"/>
          </p:nvPr>
        </p:nvSpPr>
        <p:spPr/>
        <p:txBody>
          <a:bodyPr/>
          <a:lstStyle/>
          <a:p>
            <a:fld id="{565CE74E-AB26-4998-AD42-012C4C1AD076}" type="slidenum">
              <a:rPr lang="zh-CN" altLang="en-US" smtClean="0"/>
              <a:t>144</a:t>
            </a:fld>
            <a:endParaRPr lang="zh-CN" altLang="en-US"/>
          </a:p>
        </p:txBody>
      </p:sp>
      <p:sp>
        <p:nvSpPr>
          <p:cNvPr id="7" name="文字方塊 11">
            <a:extLst>
              <a:ext uri="{FF2B5EF4-FFF2-40B4-BE49-F238E27FC236}">
                <a16:creationId xmlns:a16="http://schemas.microsoft.com/office/drawing/2014/main" id="{BC9A5454-D70E-8640-B128-12137A76768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59323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762522" cy="553998"/>
          </a:xfrm>
          <a:prstGeom prst="rect">
            <a:avLst/>
          </a:prstGeom>
          <a:noFill/>
        </p:spPr>
        <p:txBody>
          <a:bodyPr wrap="none" rtlCol="0">
            <a:spAutoFit/>
          </a:bodyPr>
          <a:lstStyle/>
          <a:p>
            <a:r>
              <a:rPr lang="en-US" sz="3000" dirty="0"/>
              <a:t>Model Details (Sub-Sampling)</a:t>
            </a:r>
          </a:p>
        </p:txBody>
      </p:sp>
      <p:sp>
        <p:nvSpPr>
          <p:cNvPr id="4" name="文字方塊 6">
            <a:extLst>
              <a:ext uri="{FF2B5EF4-FFF2-40B4-BE49-F238E27FC236}">
                <a16:creationId xmlns:a16="http://schemas.microsoft.com/office/drawing/2014/main" id="{9CED6AAD-6B38-43AB-8CAC-6E802309C7E5}"/>
              </a:ext>
            </a:extLst>
          </p:cNvPr>
          <p:cNvSpPr txBox="1"/>
          <p:nvPr/>
        </p:nvSpPr>
        <p:spPr>
          <a:xfrm>
            <a:off x="5246398" y="397082"/>
            <a:ext cx="2866810"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Sampling Rate</a:t>
            </a:r>
          </a:p>
        </p:txBody>
      </p:sp>
      <p:pic>
        <p:nvPicPr>
          <p:cNvPr id="6" name="圖片 5">
            <a:extLst>
              <a:ext uri="{FF2B5EF4-FFF2-40B4-BE49-F238E27FC236}">
                <a16:creationId xmlns:a16="http://schemas.microsoft.com/office/drawing/2014/main" id="{83C42F24-1CF1-4528-9A1A-6C7F7033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1" y="1116459"/>
            <a:ext cx="6223962" cy="1523012"/>
          </a:xfrm>
          <a:prstGeom prst="rect">
            <a:avLst/>
          </a:prstGeom>
        </p:spPr>
      </p:pic>
      <p:pic>
        <p:nvPicPr>
          <p:cNvPr id="8" name="圖片 7">
            <a:extLst>
              <a:ext uri="{FF2B5EF4-FFF2-40B4-BE49-F238E27FC236}">
                <a16:creationId xmlns:a16="http://schemas.microsoft.com/office/drawing/2014/main" id="{7B66D185-1D58-4B0D-8F5E-C52EAC6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026" y="2639471"/>
            <a:ext cx="8083974" cy="4586101"/>
          </a:xfrm>
          <a:prstGeom prst="rect">
            <a:avLst/>
          </a:prstGeom>
        </p:spPr>
      </p:pic>
      <p:cxnSp>
        <p:nvCxnSpPr>
          <p:cNvPr id="10" name="直線接點 9">
            <a:extLst>
              <a:ext uri="{FF2B5EF4-FFF2-40B4-BE49-F238E27FC236}">
                <a16:creationId xmlns:a16="http://schemas.microsoft.com/office/drawing/2014/main" id="{EECF7191-3AB7-429F-ACE5-96E50156849E}"/>
              </a:ext>
            </a:extLst>
          </p:cNvPr>
          <p:cNvCxnSpPr>
            <a:cxnSpLocks/>
          </p:cNvCxnSpPr>
          <p:nvPr/>
        </p:nvCxnSpPr>
        <p:spPr>
          <a:xfrm>
            <a:off x="5368038" y="4680851"/>
            <a:ext cx="0" cy="208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2F48F4A-EEE0-4503-B441-FB33D590286D}"/>
              </a:ext>
            </a:extLst>
          </p:cNvPr>
          <p:cNvCxnSpPr/>
          <p:nvPr/>
        </p:nvCxnSpPr>
        <p:spPr>
          <a:xfrm flipH="1">
            <a:off x="4889866" y="4655684"/>
            <a:ext cx="4781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F6ECA3A-E0BB-4F1D-80E0-A20ECA3130B3}"/>
              </a:ext>
            </a:extLst>
          </p:cNvPr>
          <p:cNvSpPr>
            <a:spLocks noGrp="1"/>
          </p:cNvSpPr>
          <p:nvPr>
            <p:ph type="sldNum" sz="quarter" idx="12"/>
          </p:nvPr>
        </p:nvSpPr>
        <p:spPr/>
        <p:txBody>
          <a:bodyPr/>
          <a:lstStyle/>
          <a:p>
            <a:fld id="{565CE74E-AB26-4998-AD42-012C4C1AD076}" type="slidenum">
              <a:rPr lang="zh-CN" altLang="en-US" smtClean="0"/>
              <a:t>145</a:t>
            </a:fld>
            <a:endParaRPr lang="zh-CN" altLang="en-US"/>
          </a:p>
        </p:txBody>
      </p:sp>
      <p:sp>
        <p:nvSpPr>
          <p:cNvPr id="11" name="文字方塊 11">
            <a:extLst>
              <a:ext uri="{FF2B5EF4-FFF2-40B4-BE49-F238E27FC236}">
                <a16:creationId xmlns:a16="http://schemas.microsoft.com/office/drawing/2014/main" id="{874F0F4F-08AB-7E4B-BF37-02548087C9D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610420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5" name="矩形 4">
            <a:extLst>
              <a:ext uri="{FF2B5EF4-FFF2-40B4-BE49-F238E27FC236}">
                <a16:creationId xmlns:a16="http://schemas.microsoft.com/office/drawing/2014/main" id="{1FB3DE06-6CAB-4B29-8CE9-D5DF9D2DD431}"/>
              </a:ext>
            </a:extLst>
          </p:cNvPr>
          <p:cNvSpPr/>
          <p:nvPr/>
        </p:nvSpPr>
        <p:spPr>
          <a:xfrm>
            <a:off x="850084" y="1390204"/>
            <a:ext cx="10888909" cy="892552"/>
          </a:xfrm>
          <a:prstGeom prst="rect">
            <a:avLst/>
          </a:prstGeom>
        </p:spPr>
        <p:txBody>
          <a:bodyPr wrap="square">
            <a:spAutoFit/>
          </a:bodyPr>
          <a:lstStyle/>
          <a:p>
            <a:r>
              <a:rPr lang="en-GB" sz="2600" dirty="0"/>
              <a:t>Negative sampling addresses this by having each training sample only modify a small percentage of the weights, rather than all of them. Here’s how it works.</a:t>
            </a:r>
            <a:endParaRPr lang="en-US" sz="2600" dirty="0"/>
          </a:p>
        </p:txBody>
      </p:sp>
      <p:sp>
        <p:nvSpPr>
          <p:cNvPr id="7" name="矩形 6">
            <a:extLst>
              <a:ext uri="{FF2B5EF4-FFF2-40B4-BE49-F238E27FC236}">
                <a16:creationId xmlns:a16="http://schemas.microsoft.com/office/drawing/2014/main" id="{98231146-B817-4651-BCE5-581996D14CE4}"/>
              </a:ext>
            </a:extLst>
          </p:cNvPr>
          <p:cNvSpPr/>
          <p:nvPr/>
        </p:nvSpPr>
        <p:spPr>
          <a:xfrm>
            <a:off x="850084" y="2690335"/>
            <a:ext cx="10751890" cy="2092881"/>
          </a:xfrm>
          <a:prstGeom prst="rect">
            <a:avLst/>
          </a:prstGeom>
        </p:spPr>
        <p:txBody>
          <a:bodyPr wrap="square">
            <a:spAutoFit/>
          </a:bodyPr>
          <a:lstStyle/>
          <a:p>
            <a:r>
              <a:rPr lang="en-GB" sz="2600" dirty="0"/>
              <a:t>When training the network on the word pair (“fox”, “quick”), recall that the “label” or “correct output” of the network is a one-hot vector. </a:t>
            </a:r>
          </a:p>
          <a:p>
            <a:endParaRPr lang="en-GB" sz="2600" dirty="0"/>
          </a:p>
          <a:p>
            <a:r>
              <a:rPr lang="en-GB" sz="2600" dirty="0"/>
              <a:t>That is, for the output neuron corresponding to “quick” to output a 1, and for </a:t>
            </a:r>
            <a:r>
              <a:rPr lang="en-GB" sz="2600" i="1" dirty="0"/>
              <a:t>all</a:t>
            </a:r>
            <a:r>
              <a:rPr lang="en-GB" sz="2600" dirty="0"/>
              <a:t> of the other thousands of output neurons to output a 0.</a:t>
            </a:r>
            <a:endParaRPr lang="en-US" sz="2600" dirty="0"/>
          </a:p>
        </p:txBody>
      </p:sp>
      <p:sp>
        <p:nvSpPr>
          <p:cNvPr id="9" name="投影片編號版面配置區 8">
            <a:extLst>
              <a:ext uri="{FF2B5EF4-FFF2-40B4-BE49-F238E27FC236}">
                <a16:creationId xmlns:a16="http://schemas.microsoft.com/office/drawing/2014/main" id="{64ED4690-1CB1-4C92-A154-7D31E58214D9}"/>
              </a:ext>
            </a:extLst>
          </p:cNvPr>
          <p:cNvSpPr>
            <a:spLocks noGrp="1"/>
          </p:cNvSpPr>
          <p:nvPr>
            <p:ph type="sldNum" sz="quarter" idx="12"/>
          </p:nvPr>
        </p:nvSpPr>
        <p:spPr/>
        <p:txBody>
          <a:bodyPr/>
          <a:lstStyle/>
          <a:p>
            <a:fld id="{565CE74E-AB26-4998-AD42-012C4C1AD076}" type="slidenum">
              <a:rPr lang="zh-CN" altLang="en-US" smtClean="0"/>
              <a:t>146</a:t>
            </a:fld>
            <a:endParaRPr lang="zh-CN" altLang="en-US"/>
          </a:p>
        </p:txBody>
      </p:sp>
      <p:sp>
        <p:nvSpPr>
          <p:cNvPr id="10" name="文字方塊 11">
            <a:extLst>
              <a:ext uri="{FF2B5EF4-FFF2-40B4-BE49-F238E27FC236}">
                <a16:creationId xmlns:a16="http://schemas.microsoft.com/office/drawing/2014/main" id="{1818AB60-AF41-0A49-ACD5-328FC45E4AE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468743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pic>
        <p:nvPicPr>
          <p:cNvPr id="9" name="圖片 8">
            <a:extLst>
              <a:ext uri="{FF2B5EF4-FFF2-40B4-BE49-F238E27FC236}">
                <a16:creationId xmlns:a16="http://schemas.microsoft.com/office/drawing/2014/main" id="{C89F02DD-8928-482E-AF50-7F2F3B57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77" y="3672551"/>
            <a:ext cx="3353089" cy="1186690"/>
          </a:xfrm>
          <a:prstGeom prst="rect">
            <a:avLst/>
          </a:prstGeom>
        </p:spPr>
      </p:pic>
      <p:sp>
        <p:nvSpPr>
          <p:cNvPr id="10" name="矩形 9">
            <a:extLst>
              <a:ext uri="{FF2B5EF4-FFF2-40B4-BE49-F238E27FC236}">
                <a16:creationId xmlns:a16="http://schemas.microsoft.com/office/drawing/2014/main" id="{C8FE8E12-EDEB-4F8A-A25D-F34E1BE88630}"/>
              </a:ext>
            </a:extLst>
          </p:cNvPr>
          <p:cNvSpPr/>
          <p:nvPr/>
        </p:nvSpPr>
        <p:spPr>
          <a:xfrm>
            <a:off x="753016" y="1734261"/>
            <a:ext cx="10352015" cy="1292662"/>
          </a:xfrm>
          <a:prstGeom prst="rect">
            <a:avLst/>
          </a:prstGeom>
        </p:spPr>
        <p:txBody>
          <a:bodyPr wrap="square">
            <a:spAutoFit/>
          </a:bodyPr>
          <a:lstStyle/>
          <a:p>
            <a:r>
              <a:rPr lang="en-GB" sz="2600" dirty="0"/>
              <a:t>The authors state in their paper that they tried a number of variations on this equation, and the one which performed best was to raise the word counts to the 3/4 power:</a:t>
            </a:r>
            <a:endParaRPr lang="en-US" sz="2600" dirty="0"/>
          </a:p>
        </p:txBody>
      </p:sp>
      <p:pic>
        <p:nvPicPr>
          <p:cNvPr id="12" name="圖片 11">
            <a:extLst>
              <a:ext uri="{FF2B5EF4-FFF2-40B4-BE49-F238E27FC236}">
                <a16:creationId xmlns:a16="http://schemas.microsoft.com/office/drawing/2014/main" id="{82BE8023-0E51-4E7B-A182-9C7E6ACB3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01" y="5967245"/>
            <a:ext cx="7316999" cy="872150"/>
          </a:xfrm>
          <a:prstGeom prst="rect">
            <a:avLst/>
          </a:prstGeom>
        </p:spPr>
      </p:pic>
      <p:sp>
        <p:nvSpPr>
          <p:cNvPr id="13" name="投影片編號版面配置區 12">
            <a:extLst>
              <a:ext uri="{FF2B5EF4-FFF2-40B4-BE49-F238E27FC236}">
                <a16:creationId xmlns:a16="http://schemas.microsoft.com/office/drawing/2014/main" id="{F44151BF-DE69-4529-AD62-A6162F993536}"/>
              </a:ext>
            </a:extLst>
          </p:cNvPr>
          <p:cNvSpPr>
            <a:spLocks noGrp="1"/>
          </p:cNvSpPr>
          <p:nvPr>
            <p:ph type="sldNum" sz="quarter" idx="12"/>
          </p:nvPr>
        </p:nvSpPr>
        <p:spPr/>
        <p:txBody>
          <a:bodyPr/>
          <a:lstStyle/>
          <a:p>
            <a:fld id="{565CE74E-AB26-4998-AD42-012C4C1AD076}" type="slidenum">
              <a:rPr lang="zh-CN" altLang="en-US" smtClean="0"/>
              <a:t>147</a:t>
            </a:fld>
            <a:endParaRPr lang="zh-CN" altLang="en-US"/>
          </a:p>
        </p:txBody>
      </p:sp>
      <p:sp>
        <p:nvSpPr>
          <p:cNvPr id="8" name="文字方塊 11">
            <a:extLst>
              <a:ext uri="{FF2B5EF4-FFF2-40B4-BE49-F238E27FC236}">
                <a16:creationId xmlns:a16="http://schemas.microsoft.com/office/drawing/2014/main" id="{031D0D9A-FC8E-FA4E-A383-A208E1FC981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823721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83195" cy="553998"/>
          </a:xfrm>
          <a:prstGeom prst="rect">
            <a:avLst/>
          </a:prstGeom>
          <a:noFill/>
        </p:spPr>
        <p:txBody>
          <a:bodyPr wrap="none" rtlCol="0">
            <a:spAutoFit/>
          </a:bodyPr>
          <a:lstStyle/>
          <a:p>
            <a:r>
              <a:rPr lang="en-US" sz="3000" dirty="0"/>
              <a:t>Model Details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4" name="矩形 3">
            <a:extLst>
              <a:ext uri="{FF2B5EF4-FFF2-40B4-BE49-F238E27FC236}">
                <a16:creationId xmlns:a16="http://schemas.microsoft.com/office/drawing/2014/main" id="{20EFBC06-161F-4C3A-B0B3-BE550CD8CEC1}"/>
              </a:ext>
            </a:extLst>
          </p:cNvPr>
          <p:cNvSpPr/>
          <p:nvPr/>
        </p:nvSpPr>
        <p:spPr>
          <a:xfrm>
            <a:off x="879446" y="1551963"/>
            <a:ext cx="10433108" cy="2092881"/>
          </a:xfrm>
          <a:prstGeom prst="rect">
            <a:avLst/>
          </a:prstGeom>
        </p:spPr>
        <p:txBody>
          <a:bodyPr wrap="square">
            <a:spAutoFit/>
          </a:bodyPr>
          <a:lstStyle/>
          <a:p>
            <a:r>
              <a:rPr lang="en-US" sz="2600" dirty="0"/>
              <a:t>With negative sampling, we are instead going to randomly select just a small number of “negative” words (let’s say 5) to update the weights for. (In this context, a “negative” word is one for which we want the network to output a 0 for). We will also still update the weights for our “positive” word (which is the word “quick” in our current example).</a:t>
            </a:r>
          </a:p>
        </p:txBody>
      </p:sp>
      <p:sp>
        <p:nvSpPr>
          <p:cNvPr id="5" name="矩形 4">
            <a:extLst>
              <a:ext uri="{FF2B5EF4-FFF2-40B4-BE49-F238E27FC236}">
                <a16:creationId xmlns:a16="http://schemas.microsoft.com/office/drawing/2014/main" id="{BF49D4D3-3316-4237-9E6D-EAC857B74BCD}"/>
              </a:ext>
            </a:extLst>
          </p:cNvPr>
          <p:cNvSpPr/>
          <p:nvPr/>
        </p:nvSpPr>
        <p:spPr>
          <a:xfrm>
            <a:off x="816528" y="4428874"/>
            <a:ext cx="10496026" cy="1292662"/>
          </a:xfrm>
          <a:prstGeom prst="rect">
            <a:avLst/>
          </a:prstGeom>
        </p:spPr>
        <p:txBody>
          <a:bodyPr wrap="square">
            <a:spAutoFit/>
          </a:bodyPr>
          <a:lstStyle/>
          <a:p>
            <a:r>
              <a:rPr lang="en-US" sz="2600" dirty="0"/>
              <a:t>Recall that the output layer of our model has a weight matrix that’s </a:t>
            </a:r>
          </a:p>
          <a:p>
            <a:r>
              <a:rPr lang="en-US" sz="2600" dirty="0"/>
              <a:t>300 x 10,000. That’s a total of 6 output neurons, and 1,800 weight values total. </a:t>
            </a:r>
            <a:r>
              <a:rPr lang="en-GB" sz="2600" dirty="0"/>
              <a:t>That’s only 0.06% of the 3M weights in the output layer.</a:t>
            </a:r>
            <a:endParaRPr lang="en-US" sz="2600"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148</a:t>
            </a:fld>
            <a:endParaRPr lang="zh-CN" altLang="en-US"/>
          </a:p>
        </p:txBody>
      </p:sp>
      <p:sp>
        <p:nvSpPr>
          <p:cNvPr id="8" name="文字方塊 11">
            <a:extLst>
              <a:ext uri="{FF2B5EF4-FFF2-40B4-BE49-F238E27FC236}">
                <a16:creationId xmlns:a16="http://schemas.microsoft.com/office/drawing/2014/main" id="{3B2DFBD7-2E7F-8A45-B434-1767EFA8477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87963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Detailed Conceptions</a:t>
            </a:r>
          </a:p>
          <a:p>
            <a:pPr algn="ctr"/>
            <a:r>
              <a:rPr lang="en-US" altLang="zh-TW" sz="5400" dirty="0">
                <a:ln w="0"/>
                <a:effectLst>
                  <a:outerShdw blurRad="38100" dist="19050" dir="2700000" algn="tl" rotWithShape="0">
                    <a:schemeClr val="dk1">
                      <a:alpha val="40000"/>
                    </a:schemeClr>
                  </a:outerShdw>
                </a:effectLst>
              </a:rPr>
              <a:t>Of</a:t>
            </a:r>
          </a:p>
          <a:p>
            <a:pPr algn="ctr"/>
            <a:r>
              <a:rPr lang="en-US" altLang="zh-TW" sz="5400" dirty="0">
                <a:ln w="0"/>
                <a:effectLst>
                  <a:outerShdw blurRad="38100" dist="19050" dir="2700000" algn="tl" rotWithShape="0">
                    <a:schemeClr val="dk1">
                      <a:alpha val="40000"/>
                    </a:schemeClr>
                  </a:outerShdw>
                </a:effectLst>
              </a:rPr>
              <a:t>Word2Vec and </a:t>
            </a:r>
            <a:r>
              <a:rPr lang="en-US" altLang="zh-TW" sz="5400" dirty="0" err="1">
                <a:ln w="0"/>
                <a:effectLst>
                  <a:outerShdw blurRad="38100" dist="19050" dir="2700000" algn="tl" rotWithShape="0">
                    <a:schemeClr val="dk1">
                      <a:alpha val="40000"/>
                    </a:schemeClr>
                  </a:outerShdw>
                </a:effectLst>
              </a:rPr>
              <a:t>GloVe</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149</a:t>
            </a:fld>
            <a:endParaRPr lang="zh-CN" altLang="en-US"/>
          </a:p>
        </p:txBody>
      </p:sp>
      <p:sp>
        <p:nvSpPr>
          <p:cNvPr id="5" name="文字方塊 11">
            <a:extLst>
              <a:ext uri="{FF2B5EF4-FFF2-40B4-BE49-F238E27FC236}">
                <a16:creationId xmlns:a16="http://schemas.microsoft.com/office/drawing/2014/main" id="{91420928-D86F-7540-802E-F5383DCB4DF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87249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E213D1A-4380-49E9-A72A-71A6A48BE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62050"/>
            <a:ext cx="5638800" cy="4533900"/>
          </a:xfrm>
          <a:prstGeom prst="rect">
            <a:avLst/>
          </a:prstGeom>
        </p:spPr>
      </p:pic>
      <p:sp>
        <p:nvSpPr>
          <p:cNvPr id="3" name="文字方塊 2">
            <a:extLst>
              <a:ext uri="{FF2B5EF4-FFF2-40B4-BE49-F238E27FC236}">
                <a16:creationId xmlns:a16="http://schemas.microsoft.com/office/drawing/2014/main" id="{0851F787-7EEC-49CE-917E-F4564FEE992D}"/>
              </a:ext>
            </a:extLst>
          </p:cNvPr>
          <p:cNvSpPr txBox="1"/>
          <p:nvPr/>
        </p:nvSpPr>
        <p:spPr>
          <a:xfrm>
            <a:off x="627184" y="556846"/>
            <a:ext cx="5947590" cy="477054"/>
          </a:xfrm>
          <a:prstGeom prst="rect">
            <a:avLst/>
          </a:prstGeom>
          <a:noFill/>
        </p:spPr>
        <p:txBody>
          <a:bodyPr wrap="none" rtlCol="0">
            <a:spAutoFit/>
          </a:bodyPr>
          <a:lstStyle/>
          <a:p>
            <a:pPr marL="285750" indent="-285750">
              <a:buFont typeface="Arial" panose="020B0604020202020204" pitchFamily="34" charset="0"/>
              <a:buChar char="•"/>
            </a:pPr>
            <a:r>
              <a:rPr lang="en-GB" sz="2500" dirty="0"/>
              <a:t>Embedding from Language Model  (</a:t>
            </a:r>
            <a:r>
              <a:rPr lang="en-GB" sz="2500" dirty="0" err="1"/>
              <a:t>ELMo</a:t>
            </a:r>
            <a:r>
              <a:rPr lang="en-GB" sz="2500" dirty="0"/>
              <a:t>)</a:t>
            </a:r>
            <a:endParaRPr lang="en-US" sz="2500" dirty="0"/>
          </a:p>
        </p:txBody>
      </p:sp>
      <p:sp>
        <p:nvSpPr>
          <p:cNvPr id="2" name="投影片編號版面配置區 1">
            <a:extLst>
              <a:ext uri="{FF2B5EF4-FFF2-40B4-BE49-F238E27FC236}">
                <a16:creationId xmlns:a16="http://schemas.microsoft.com/office/drawing/2014/main" id="{46F877EA-7A65-4A85-B0C2-95E4685CB0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996316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42206" cy="553998"/>
          </a:xfrm>
          <a:prstGeom prst="rect">
            <a:avLst/>
          </a:prstGeom>
          <a:noFill/>
        </p:spPr>
        <p:txBody>
          <a:bodyPr wrap="none" rtlCol="0">
            <a:spAutoFit/>
          </a:bodyPr>
          <a:lstStyle/>
          <a:p>
            <a:r>
              <a:rPr lang="en-US" sz="3000" dirty="0"/>
              <a:t>Main idea of Word2Vec</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150</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Synonym</a:t>
            </a:r>
          </a:p>
        </p:txBody>
      </p:sp>
      <p:sp>
        <p:nvSpPr>
          <p:cNvPr id="8" name="矩形 4">
            <a:extLst>
              <a:ext uri="{FF2B5EF4-FFF2-40B4-BE49-F238E27FC236}">
                <a16:creationId xmlns:a16="http://schemas.microsoft.com/office/drawing/2014/main" id="{79D982A9-4445-F747-9424-695832601650}"/>
              </a:ext>
            </a:extLst>
          </p:cNvPr>
          <p:cNvSpPr/>
          <p:nvPr/>
        </p:nvSpPr>
        <p:spPr>
          <a:xfrm>
            <a:off x="1301558" y="278202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Hypernym</a:t>
            </a:r>
          </a:p>
        </p:txBody>
      </p:sp>
      <p:sp>
        <p:nvSpPr>
          <p:cNvPr id="9" name="矩形 4">
            <a:extLst>
              <a:ext uri="{FF2B5EF4-FFF2-40B4-BE49-F238E27FC236}">
                <a16:creationId xmlns:a16="http://schemas.microsoft.com/office/drawing/2014/main" id="{ABFBFBAD-6B0A-B14E-8A0F-C8C6AB6BBE96}"/>
              </a:ext>
            </a:extLst>
          </p:cNvPr>
          <p:cNvSpPr/>
          <p:nvPr/>
        </p:nvSpPr>
        <p:spPr>
          <a:xfrm>
            <a:off x="1301558" y="3817022"/>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Problems</a:t>
            </a:r>
          </a:p>
        </p:txBody>
      </p:sp>
      <p:sp>
        <p:nvSpPr>
          <p:cNvPr id="10" name="矩形 4">
            <a:extLst>
              <a:ext uri="{FF2B5EF4-FFF2-40B4-BE49-F238E27FC236}">
                <a16:creationId xmlns:a16="http://schemas.microsoft.com/office/drawing/2014/main" id="{78F014C9-DF54-C444-AD2A-8E6EEFA1E128}"/>
              </a:ext>
            </a:extLst>
          </p:cNvPr>
          <p:cNvSpPr/>
          <p:nvPr/>
        </p:nvSpPr>
        <p:spPr>
          <a:xfrm>
            <a:off x="2266933" y="4525592"/>
            <a:ext cx="10496026" cy="1830758"/>
          </a:xfrm>
          <a:prstGeom prst="rect">
            <a:avLst/>
          </a:prstGeom>
        </p:spPr>
        <p:txBody>
          <a:bodyPr wrap="square">
            <a:spAutoFit/>
          </a:bodyPr>
          <a:lstStyle/>
          <a:p>
            <a:pPr marL="514350" indent="-514350">
              <a:lnSpc>
                <a:spcPct val="150000"/>
              </a:lnSpc>
              <a:buAutoNum type="arabicPeriod"/>
            </a:pPr>
            <a:r>
              <a:rPr lang="en-US" sz="2600" dirty="0"/>
              <a:t>In the context</a:t>
            </a:r>
          </a:p>
          <a:p>
            <a:pPr marL="514350" indent="-514350">
              <a:lnSpc>
                <a:spcPct val="150000"/>
              </a:lnSpc>
              <a:buAutoNum type="arabicPeriod"/>
            </a:pPr>
            <a:r>
              <a:rPr lang="en-US" sz="2600" dirty="0"/>
              <a:t>Update corpus</a:t>
            </a:r>
          </a:p>
          <a:p>
            <a:pPr marL="514350" indent="-514350">
              <a:lnSpc>
                <a:spcPct val="150000"/>
              </a:lnSpc>
              <a:buAutoNum type="arabicPeriod"/>
            </a:pPr>
            <a:r>
              <a:rPr lang="en-US" sz="2600" dirty="0"/>
              <a:t>Similarity is subjective</a:t>
            </a:r>
          </a:p>
        </p:txBody>
      </p:sp>
      <p:sp>
        <p:nvSpPr>
          <p:cNvPr id="12" name="文字方塊 11">
            <a:extLst>
              <a:ext uri="{FF2B5EF4-FFF2-40B4-BE49-F238E27FC236}">
                <a16:creationId xmlns:a16="http://schemas.microsoft.com/office/drawing/2014/main" id="{412E71DE-05E2-A546-8C04-1C61FAC86AA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079447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422114" cy="553998"/>
          </a:xfrm>
          <a:prstGeom prst="rect">
            <a:avLst/>
          </a:prstGeom>
          <a:noFill/>
        </p:spPr>
        <p:txBody>
          <a:bodyPr wrap="none" rtlCol="0">
            <a:spAutoFit/>
          </a:bodyPr>
          <a:lstStyle/>
          <a:p>
            <a:r>
              <a:rPr lang="en-US" sz="3000" dirty="0"/>
              <a:t>Word2Vec: Problems with One-hot vectors (detailed)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151</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Vectors are orthogonal: Problems with similarity.</a:t>
            </a:r>
          </a:p>
        </p:txBody>
      </p:sp>
      <p:sp>
        <p:nvSpPr>
          <p:cNvPr id="11" name="矩形 4">
            <a:extLst>
              <a:ext uri="{FF2B5EF4-FFF2-40B4-BE49-F238E27FC236}">
                <a16:creationId xmlns:a16="http://schemas.microsoft.com/office/drawing/2014/main" id="{AEF55772-626B-184C-BC5C-7D9A07ECFBDF}"/>
              </a:ext>
            </a:extLst>
          </p:cNvPr>
          <p:cNvSpPr/>
          <p:nvPr/>
        </p:nvSpPr>
        <p:spPr>
          <a:xfrm>
            <a:off x="1301558" y="2682681"/>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Sparse matrix</a:t>
            </a:r>
          </a:p>
          <a:p>
            <a:pPr lvl="1">
              <a:lnSpc>
                <a:spcPct val="150000"/>
              </a:lnSpc>
            </a:pPr>
            <a:r>
              <a:rPr lang="en-US" sz="2600" dirty="0"/>
              <a:t>   #  We want dense matrix, not the sparse ones</a:t>
            </a:r>
          </a:p>
          <a:p>
            <a:pPr lvl="1">
              <a:lnSpc>
                <a:spcPct val="150000"/>
              </a:lnSpc>
            </a:pPr>
            <a:endParaRPr lang="en-US" sz="2600" dirty="0"/>
          </a:p>
        </p:txBody>
      </p:sp>
      <p:sp>
        <p:nvSpPr>
          <p:cNvPr id="13" name="矩形 4">
            <a:extLst>
              <a:ext uri="{FF2B5EF4-FFF2-40B4-BE49-F238E27FC236}">
                <a16:creationId xmlns:a16="http://schemas.microsoft.com/office/drawing/2014/main" id="{BAED1AAD-0E8B-5345-AD27-C4F9478620E1}"/>
              </a:ext>
            </a:extLst>
          </p:cNvPr>
          <p:cNvSpPr/>
          <p:nvPr/>
        </p:nvSpPr>
        <p:spPr>
          <a:xfrm>
            <a:off x="1301558" y="4100252"/>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Observation from linguists</a:t>
            </a:r>
          </a:p>
          <a:p>
            <a:pPr lvl="1">
              <a:lnSpc>
                <a:spcPct val="150000"/>
              </a:lnSpc>
            </a:pPr>
            <a:r>
              <a:rPr lang="en-US" sz="2600" dirty="0"/>
              <a:t>   # Notation of contexts</a:t>
            </a:r>
          </a:p>
        </p:txBody>
      </p:sp>
      <p:sp>
        <p:nvSpPr>
          <p:cNvPr id="14" name="矩形 4">
            <a:extLst>
              <a:ext uri="{FF2B5EF4-FFF2-40B4-BE49-F238E27FC236}">
                <a16:creationId xmlns:a16="http://schemas.microsoft.com/office/drawing/2014/main" id="{3E8D9746-76EF-9C4C-9CA2-30B879E5793E}"/>
              </a:ext>
            </a:extLst>
          </p:cNvPr>
          <p:cNvSpPr/>
          <p:nvPr/>
        </p:nvSpPr>
        <p:spPr>
          <a:xfrm>
            <a:off x="1389023" y="5661797"/>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We need Word2Vec</a:t>
            </a:r>
          </a:p>
        </p:txBody>
      </p:sp>
      <p:sp>
        <p:nvSpPr>
          <p:cNvPr id="10" name="文字方塊 11">
            <a:extLst>
              <a:ext uri="{FF2B5EF4-FFF2-40B4-BE49-F238E27FC236}">
                <a16:creationId xmlns:a16="http://schemas.microsoft.com/office/drawing/2014/main" id="{F77D08AE-E35F-2D4E-90F0-28C99064DC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60007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8802" cy="553998"/>
          </a:xfrm>
          <a:prstGeom prst="rect">
            <a:avLst/>
          </a:prstGeom>
          <a:noFill/>
        </p:spPr>
        <p:txBody>
          <a:bodyPr wrap="none" rtlCol="0">
            <a:spAutoFit/>
          </a:bodyPr>
          <a:lstStyle/>
          <a:p>
            <a:r>
              <a:rPr lang="en-US" sz="3000" dirty="0"/>
              <a:t>Find the Word Vectors – Prediction based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152</a:t>
            </a:fld>
            <a:endParaRPr lang="zh-CN" altLang="en-US"/>
          </a:p>
        </p:txBody>
      </p:sp>
      <p:sp>
        <p:nvSpPr>
          <p:cNvPr id="7" name="矩形 4">
            <a:extLst>
              <a:ext uri="{FF2B5EF4-FFF2-40B4-BE49-F238E27FC236}">
                <a16:creationId xmlns:a16="http://schemas.microsoft.com/office/drawing/2014/main" id="{4D57C296-8EC8-E24C-8A24-CA6CA126B925}"/>
              </a:ext>
            </a:extLst>
          </p:cNvPr>
          <p:cNvSpPr/>
          <p:nvPr/>
        </p:nvSpPr>
        <p:spPr>
          <a:xfrm>
            <a:off x="1301558" y="1852651"/>
            <a:ext cx="10496026" cy="492443"/>
          </a:xfrm>
          <a:prstGeom prst="rect">
            <a:avLst/>
          </a:prstGeom>
        </p:spPr>
        <p:txBody>
          <a:bodyPr wrap="square">
            <a:spAutoFit/>
          </a:bodyPr>
          <a:lstStyle/>
          <a:p>
            <a:pPr marL="457200" indent="-457200">
              <a:buFont typeface="Arial" panose="020B0604020202020204" pitchFamily="34" charset="0"/>
              <a:buChar char="•"/>
            </a:pPr>
            <a:r>
              <a:rPr lang="en-US" sz="2600" dirty="0"/>
              <a:t>Model based on “Locale context window”</a:t>
            </a:r>
          </a:p>
        </p:txBody>
      </p:sp>
      <p:pic>
        <p:nvPicPr>
          <p:cNvPr id="9" name="Picture 8">
            <a:extLst>
              <a:ext uri="{FF2B5EF4-FFF2-40B4-BE49-F238E27FC236}">
                <a16:creationId xmlns:a16="http://schemas.microsoft.com/office/drawing/2014/main" id="{0A675E70-9022-C942-9CD3-9F1F981A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77" y="2629945"/>
            <a:ext cx="2546350" cy="1289050"/>
          </a:xfrm>
          <a:prstGeom prst="rect">
            <a:avLst/>
          </a:prstGeom>
        </p:spPr>
      </p:pic>
      <p:sp>
        <p:nvSpPr>
          <p:cNvPr id="10" name="矩形 4">
            <a:extLst>
              <a:ext uri="{FF2B5EF4-FFF2-40B4-BE49-F238E27FC236}">
                <a16:creationId xmlns:a16="http://schemas.microsoft.com/office/drawing/2014/main" id="{1CB15A13-73E1-C94B-93D7-53E43E1C5072}"/>
              </a:ext>
            </a:extLst>
          </p:cNvPr>
          <p:cNvSpPr/>
          <p:nvPr/>
        </p:nvSpPr>
        <p:spPr>
          <a:xfrm>
            <a:off x="5181600" y="2959255"/>
            <a:ext cx="5306169" cy="630429"/>
          </a:xfrm>
          <a:prstGeom prst="rect">
            <a:avLst/>
          </a:prstGeom>
        </p:spPr>
        <p:txBody>
          <a:bodyPr wrap="square">
            <a:spAutoFit/>
          </a:bodyPr>
          <a:lstStyle/>
          <a:p>
            <a:pPr>
              <a:lnSpc>
                <a:spcPct val="150000"/>
              </a:lnSpc>
            </a:pPr>
            <a:r>
              <a:rPr lang="en-US" sz="2600" dirty="0"/>
              <a:t># Lexicon Size: Input , Output</a:t>
            </a:r>
          </a:p>
        </p:txBody>
      </p:sp>
      <p:sp>
        <p:nvSpPr>
          <p:cNvPr id="12" name="矩形 4">
            <a:extLst>
              <a:ext uri="{FF2B5EF4-FFF2-40B4-BE49-F238E27FC236}">
                <a16:creationId xmlns:a16="http://schemas.microsoft.com/office/drawing/2014/main" id="{2B150056-792B-A940-BFD7-086C56CAF03B}"/>
              </a:ext>
            </a:extLst>
          </p:cNvPr>
          <p:cNvSpPr/>
          <p:nvPr/>
        </p:nvSpPr>
        <p:spPr>
          <a:xfrm>
            <a:off x="1301558" y="4104500"/>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Disadvantages:</a:t>
            </a:r>
          </a:p>
          <a:p>
            <a:pPr lvl="1">
              <a:lnSpc>
                <a:spcPct val="150000"/>
              </a:lnSpc>
            </a:pPr>
            <a:r>
              <a:rPr lang="en-US" sz="2600" dirty="0"/>
              <a:t>	# Problems with probabilities</a:t>
            </a:r>
          </a:p>
        </p:txBody>
      </p:sp>
      <p:sp>
        <p:nvSpPr>
          <p:cNvPr id="11" name="文字方塊 11">
            <a:extLst>
              <a:ext uri="{FF2B5EF4-FFF2-40B4-BE49-F238E27FC236}">
                <a16:creationId xmlns:a16="http://schemas.microsoft.com/office/drawing/2014/main" id="{1394B7EF-39D4-3D4B-B893-BCFBBB422AD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Hung-</a:t>
            </a:r>
            <a:r>
              <a:rPr lang="en-US" sz="1200" dirty="0" err="1">
                <a:latin typeface="NimbusRomNo9L"/>
              </a:rPr>
              <a:t>yi</a:t>
            </a:r>
            <a:r>
              <a:rPr lang="en-US" sz="1200" dirty="0">
                <a:latin typeface="NimbusRomNo9L"/>
              </a:rPr>
              <a:t> Lee</a:t>
            </a:r>
          </a:p>
        </p:txBody>
      </p:sp>
    </p:spTree>
    <p:custDataLst>
      <p:tags r:id="rId1"/>
    </p:custDataLst>
    <p:extLst>
      <p:ext uri="{BB962C8B-B14F-4D97-AF65-F5344CB8AC3E}">
        <p14:creationId xmlns:p14="http://schemas.microsoft.com/office/powerpoint/2010/main" val="25025692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32367" cy="553998"/>
          </a:xfrm>
          <a:prstGeom prst="rect">
            <a:avLst/>
          </a:prstGeom>
          <a:noFill/>
        </p:spPr>
        <p:txBody>
          <a:bodyPr wrap="none" rtlCol="0">
            <a:spAutoFit/>
          </a:bodyPr>
          <a:lstStyle/>
          <a:p>
            <a:r>
              <a:rPr lang="en-US" sz="3000" dirty="0"/>
              <a:t>Optimization and Problems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153</a:t>
            </a:fld>
            <a:endParaRPr lang="zh-CN" altLang="en-US"/>
          </a:p>
        </p:txBody>
      </p:sp>
      <p:sp>
        <p:nvSpPr>
          <p:cNvPr id="5" name="矩形 4">
            <a:extLst>
              <a:ext uri="{FF2B5EF4-FFF2-40B4-BE49-F238E27FC236}">
                <a16:creationId xmlns:a16="http://schemas.microsoft.com/office/drawing/2014/main" id="{A2EBDB5A-0DB4-0743-8818-BCA82A2A5EA4}"/>
              </a:ext>
            </a:extLst>
          </p:cNvPr>
          <p:cNvSpPr/>
          <p:nvPr/>
        </p:nvSpPr>
        <p:spPr>
          <a:xfrm>
            <a:off x="1309509" y="138515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Gradient Descent</a:t>
            </a:r>
          </a:p>
        </p:txBody>
      </p:sp>
      <p:sp>
        <p:nvSpPr>
          <p:cNvPr id="7" name="矩形 4">
            <a:extLst>
              <a:ext uri="{FF2B5EF4-FFF2-40B4-BE49-F238E27FC236}">
                <a16:creationId xmlns:a16="http://schemas.microsoft.com/office/drawing/2014/main" id="{710911CA-2E9D-D249-889A-3BB66812C0C0}"/>
              </a:ext>
            </a:extLst>
          </p:cNvPr>
          <p:cNvSpPr/>
          <p:nvPr/>
        </p:nvSpPr>
        <p:spPr>
          <a:xfrm>
            <a:off x="1309509" y="226112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8" name="矩形 4">
            <a:extLst>
              <a:ext uri="{FF2B5EF4-FFF2-40B4-BE49-F238E27FC236}">
                <a16:creationId xmlns:a16="http://schemas.microsoft.com/office/drawing/2014/main" id="{7567E6A5-3C25-5344-9CCF-C051264F335B}"/>
              </a:ext>
            </a:extLst>
          </p:cNvPr>
          <p:cNvSpPr/>
          <p:nvPr/>
        </p:nvSpPr>
        <p:spPr>
          <a:xfrm>
            <a:off x="1309509" y="3041676"/>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Mini-batch</a:t>
            </a:r>
          </a:p>
          <a:p>
            <a:pPr lvl="1">
              <a:lnSpc>
                <a:spcPct val="150000"/>
              </a:lnSpc>
            </a:pPr>
            <a:r>
              <a:rPr lang="en-US" sz="2600" dirty="0"/>
              <a:t>	# Minimize the noise from gradient estimation</a:t>
            </a:r>
          </a:p>
          <a:p>
            <a:pPr lvl="1">
              <a:lnSpc>
                <a:spcPct val="150000"/>
              </a:lnSpc>
            </a:pPr>
            <a:r>
              <a:rPr lang="en-US" sz="2600" dirty="0"/>
              <a:t>	# Parallel computing on GPU </a:t>
            </a:r>
          </a:p>
        </p:txBody>
      </p:sp>
      <p:sp>
        <p:nvSpPr>
          <p:cNvPr id="10" name="文字方塊 11">
            <a:extLst>
              <a:ext uri="{FF2B5EF4-FFF2-40B4-BE49-F238E27FC236}">
                <a16:creationId xmlns:a16="http://schemas.microsoft.com/office/drawing/2014/main" id="{2CB2D4DE-4E6B-2246-B0BB-2FB95B0B7BE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31262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563831" cy="553998"/>
          </a:xfrm>
          <a:prstGeom prst="rect">
            <a:avLst/>
          </a:prstGeom>
          <a:noFill/>
        </p:spPr>
        <p:txBody>
          <a:bodyPr wrap="none" rtlCol="0">
            <a:spAutoFit/>
          </a:bodyPr>
          <a:lstStyle/>
          <a:p>
            <a:r>
              <a:rPr lang="en-US" sz="3000" dirty="0"/>
              <a:t>Optimization: GD, SGD, Mini-batch</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154</a:t>
            </a:fld>
            <a:endParaRPr lang="zh-CN" altLang="en-US"/>
          </a:p>
        </p:txBody>
      </p:sp>
      <p:sp>
        <p:nvSpPr>
          <p:cNvPr id="5" name="矩形 4">
            <a:extLst>
              <a:ext uri="{FF2B5EF4-FFF2-40B4-BE49-F238E27FC236}">
                <a16:creationId xmlns:a16="http://schemas.microsoft.com/office/drawing/2014/main" id="{C599F323-87B6-A647-94D4-83E7C94F5061}"/>
              </a:ext>
            </a:extLst>
          </p:cNvPr>
          <p:cNvSpPr/>
          <p:nvPr/>
        </p:nvSpPr>
        <p:spPr>
          <a:xfrm>
            <a:off x="1078922" y="1606080"/>
            <a:ext cx="10496026" cy="243092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gradients with word vectors</a:t>
            </a:r>
          </a:p>
          <a:p>
            <a:pPr lvl="1">
              <a:lnSpc>
                <a:spcPct val="150000"/>
              </a:lnSpc>
            </a:pPr>
            <a:r>
              <a:rPr lang="en-US" sz="2600" dirty="0"/>
              <a:t>	# Problems with sparse matrix</a:t>
            </a:r>
          </a:p>
          <a:p>
            <a:pPr lvl="1">
              <a:lnSpc>
                <a:spcPct val="150000"/>
              </a:lnSpc>
            </a:pPr>
            <a:r>
              <a:rPr lang="en-US" sz="2600" dirty="0"/>
              <a:t>	# Solution: </a:t>
            </a:r>
          </a:p>
          <a:p>
            <a:pPr lvl="1">
              <a:lnSpc>
                <a:spcPct val="150000"/>
              </a:lnSpc>
            </a:pPr>
            <a:r>
              <a:rPr lang="en-US" sz="2600" dirty="0"/>
              <a:t>		Update specific row in matrix ”U” and “V”</a:t>
            </a:r>
          </a:p>
        </p:txBody>
      </p:sp>
      <p:sp>
        <p:nvSpPr>
          <p:cNvPr id="8" name="文字方塊 11">
            <a:extLst>
              <a:ext uri="{FF2B5EF4-FFF2-40B4-BE49-F238E27FC236}">
                <a16:creationId xmlns:a16="http://schemas.microsoft.com/office/drawing/2014/main" id="{2F869E4E-919A-3748-BB51-1EBC9CBBB426}"/>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475711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7427" cy="553998"/>
          </a:xfrm>
          <a:prstGeom prst="rect">
            <a:avLst/>
          </a:prstGeom>
          <a:noFill/>
        </p:spPr>
        <p:txBody>
          <a:bodyPr wrap="none" rtlCol="0">
            <a:spAutoFit/>
          </a:bodyPr>
          <a:lstStyle/>
          <a:p>
            <a:r>
              <a:rPr lang="en-US" sz="3000" dirty="0"/>
              <a:t>Word2Vec: More details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155</a:t>
            </a:fld>
            <a:endParaRPr lang="zh-CN" altLang="en-US"/>
          </a:p>
        </p:txBody>
      </p:sp>
      <p:sp>
        <p:nvSpPr>
          <p:cNvPr id="5" name="矩形 4">
            <a:extLst>
              <a:ext uri="{FF2B5EF4-FFF2-40B4-BE49-F238E27FC236}">
                <a16:creationId xmlns:a16="http://schemas.microsoft.com/office/drawing/2014/main" id="{098AA44A-CB5D-2D4E-B1E3-5465718A597F}"/>
              </a:ext>
            </a:extLst>
          </p:cNvPr>
          <p:cNvSpPr/>
          <p:nvPr/>
        </p:nvSpPr>
        <p:spPr>
          <a:xfrm>
            <a:off x="1309509" y="1385154"/>
            <a:ext cx="10496026" cy="1230593"/>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Why two vectors for each word ? </a:t>
            </a:r>
          </a:p>
          <a:p>
            <a:pPr lvl="1">
              <a:lnSpc>
                <a:spcPct val="150000"/>
              </a:lnSpc>
            </a:pPr>
            <a:r>
              <a:rPr lang="en-US" sz="2600" dirty="0"/>
              <a:t>	# More easier to do optimization </a:t>
            </a:r>
          </a:p>
        </p:txBody>
      </p:sp>
      <p:sp>
        <p:nvSpPr>
          <p:cNvPr id="7" name="矩形 4">
            <a:extLst>
              <a:ext uri="{FF2B5EF4-FFF2-40B4-BE49-F238E27FC236}">
                <a16:creationId xmlns:a16="http://schemas.microsoft.com/office/drawing/2014/main" id="{6BD276A8-0816-AA42-B2B6-4C404B0B79DB}"/>
              </a:ext>
            </a:extLst>
          </p:cNvPr>
          <p:cNvSpPr/>
          <p:nvPr/>
        </p:nvSpPr>
        <p:spPr>
          <a:xfrm>
            <a:off x="1309509" y="2746152"/>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Variants of model:</a:t>
            </a:r>
          </a:p>
          <a:p>
            <a:pPr lvl="1">
              <a:lnSpc>
                <a:spcPct val="150000"/>
              </a:lnSpc>
            </a:pPr>
            <a:r>
              <a:rPr lang="en-US" sz="2600" dirty="0"/>
              <a:t>	 # Skip-grams (SG)</a:t>
            </a:r>
          </a:p>
          <a:p>
            <a:pPr lvl="1">
              <a:lnSpc>
                <a:spcPct val="150000"/>
              </a:lnSpc>
            </a:pPr>
            <a:r>
              <a:rPr lang="en-US" sz="2600" dirty="0"/>
              <a:t>	 # Continuous Bags of Words (CBOW)</a:t>
            </a:r>
          </a:p>
        </p:txBody>
      </p:sp>
      <p:sp>
        <p:nvSpPr>
          <p:cNvPr id="9" name="文字方塊 11">
            <a:extLst>
              <a:ext uri="{FF2B5EF4-FFF2-40B4-BE49-F238E27FC236}">
                <a16:creationId xmlns:a16="http://schemas.microsoft.com/office/drawing/2014/main" id="{0F756727-4443-0A43-9F7A-0235DC130D5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1741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23728" cy="553998"/>
          </a:xfrm>
          <a:prstGeom prst="rect">
            <a:avLst/>
          </a:prstGeom>
          <a:noFill/>
        </p:spPr>
        <p:txBody>
          <a:bodyPr wrap="none" rtlCol="0">
            <a:spAutoFit/>
          </a:bodyPr>
          <a:lstStyle/>
          <a:p>
            <a:r>
              <a:rPr lang="en-US" sz="3000" dirty="0"/>
              <a:t>The SG Model with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156</a:t>
            </a:fld>
            <a:endParaRPr lang="zh-CN" altLang="en-US"/>
          </a:p>
        </p:txBody>
      </p:sp>
      <p:pic>
        <p:nvPicPr>
          <p:cNvPr id="5" name="圖片 11">
            <a:extLst>
              <a:ext uri="{FF2B5EF4-FFF2-40B4-BE49-F238E27FC236}">
                <a16:creationId xmlns:a16="http://schemas.microsoft.com/office/drawing/2014/main" id="{969F65DE-338F-DA40-B07C-5FE421192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08" y="1736629"/>
            <a:ext cx="7235178" cy="945776"/>
          </a:xfrm>
          <a:prstGeom prst="rect">
            <a:avLst/>
          </a:prstGeom>
        </p:spPr>
      </p:pic>
      <p:sp>
        <p:nvSpPr>
          <p:cNvPr id="7" name="矩形 4">
            <a:extLst>
              <a:ext uri="{FF2B5EF4-FFF2-40B4-BE49-F238E27FC236}">
                <a16:creationId xmlns:a16="http://schemas.microsoft.com/office/drawing/2014/main" id="{ACC9772D-4C0B-2748-A071-F99F9F57D69E}"/>
              </a:ext>
            </a:extLst>
          </p:cNvPr>
          <p:cNvSpPr/>
          <p:nvPr/>
        </p:nvSpPr>
        <p:spPr>
          <a:xfrm>
            <a:off x="1221545" y="271488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 with frequent words</a:t>
            </a:r>
          </a:p>
        </p:txBody>
      </p:sp>
      <p:sp>
        <p:nvSpPr>
          <p:cNvPr id="8" name="矩形 4">
            <a:extLst>
              <a:ext uri="{FF2B5EF4-FFF2-40B4-BE49-F238E27FC236}">
                <a16:creationId xmlns:a16="http://schemas.microsoft.com/office/drawing/2014/main" id="{5573DFA5-6042-AD48-AFC3-3401CC766F7C}"/>
              </a:ext>
            </a:extLst>
          </p:cNvPr>
          <p:cNvSpPr/>
          <p:nvPr/>
        </p:nvSpPr>
        <p:spPr>
          <a:xfrm>
            <a:off x="1221545" y="3429000"/>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SGD:</a:t>
            </a:r>
          </a:p>
          <a:p>
            <a:pPr lvl="1">
              <a:lnSpc>
                <a:spcPct val="150000"/>
              </a:lnSpc>
            </a:pPr>
            <a:r>
              <a:rPr lang="en-US" sz="2600" dirty="0"/>
              <a:t>	# See all ”</a:t>
            </a:r>
            <a:r>
              <a:rPr lang="en-US" sz="2600" dirty="0" err="1"/>
              <a:t>Vc</a:t>
            </a:r>
            <a:r>
              <a:rPr lang="en-US" sz="2600" dirty="0"/>
              <a:t>” before calculating all gradients</a:t>
            </a:r>
          </a:p>
          <a:p>
            <a:pPr lvl="1">
              <a:lnSpc>
                <a:spcPct val="150000"/>
              </a:lnSpc>
            </a:pPr>
            <a:r>
              <a:rPr lang="en-US" sz="2600" dirty="0"/>
              <a:t>	# It can only update the word appear in current window</a:t>
            </a:r>
          </a:p>
        </p:txBody>
      </p:sp>
      <p:sp>
        <p:nvSpPr>
          <p:cNvPr id="10" name="文字方塊 11">
            <a:extLst>
              <a:ext uri="{FF2B5EF4-FFF2-40B4-BE49-F238E27FC236}">
                <a16:creationId xmlns:a16="http://schemas.microsoft.com/office/drawing/2014/main" id="{E06A7CBB-57D5-D149-93FB-9B278101F98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13577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071610" cy="553998"/>
          </a:xfrm>
          <a:prstGeom prst="rect">
            <a:avLst/>
          </a:prstGeom>
          <a:noFill/>
        </p:spPr>
        <p:txBody>
          <a:bodyPr wrap="none" rtlCol="0">
            <a:spAutoFit/>
          </a:bodyPr>
          <a:lstStyle/>
          <a:p>
            <a:r>
              <a:rPr lang="en-US" sz="3000" dirty="0"/>
              <a:t>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157</a:t>
            </a:fld>
            <a:endParaRPr lang="zh-CN" altLang="en-US"/>
          </a:p>
        </p:txBody>
      </p:sp>
      <p:sp>
        <p:nvSpPr>
          <p:cNvPr id="7" name="矩形 4">
            <a:extLst>
              <a:ext uri="{FF2B5EF4-FFF2-40B4-BE49-F238E27FC236}">
                <a16:creationId xmlns:a16="http://schemas.microsoft.com/office/drawing/2014/main" id="{ACC9772D-4C0B-2748-A071-F99F9F57D69E}"/>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Minimizing the value from dot-product</a:t>
            </a:r>
          </a:p>
        </p:txBody>
      </p:sp>
      <p:sp>
        <p:nvSpPr>
          <p:cNvPr id="9" name="矩形 4">
            <a:extLst>
              <a:ext uri="{FF2B5EF4-FFF2-40B4-BE49-F238E27FC236}">
                <a16:creationId xmlns:a16="http://schemas.microsoft.com/office/drawing/2014/main" id="{99D07CDC-D5F0-724C-8007-632D6BC11110}"/>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Binary Logistic Regression: Training with true-pair and noise-pair</a:t>
            </a:r>
          </a:p>
        </p:txBody>
      </p:sp>
      <p:sp>
        <p:nvSpPr>
          <p:cNvPr id="10" name="矩形 4">
            <a:extLst>
              <a:ext uri="{FF2B5EF4-FFF2-40B4-BE49-F238E27FC236}">
                <a16:creationId xmlns:a16="http://schemas.microsoft.com/office/drawing/2014/main" id="{B65B9839-7880-424A-96E0-53C3521D969E}"/>
              </a:ext>
            </a:extLst>
          </p:cNvPr>
          <p:cNvSpPr/>
          <p:nvPr/>
        </p:nvSpPr>
        <p:spPr>
          <a:xfrm>
            <a:off x="1501165" y="445544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Maximum Likelihood</a:t>
            </a:r>
          </a:p>
        </p:txBody>
      </p:sp>
      <p:pic>
        <p:nvPicPr>
          <p:cNvPr id="12" name="Picture 11">
            <a:extLst>
              <a:ext uri="{FF2B5EF4-FFF2-40B4-BE49-F238E27FC236}">
                <a16:creationId xmlns:a16="http://schemas.microsoft.com/office/drawing/2014/main" id="{18FA700D-3E04-9345-AC6A-95D24831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757" y="3524193"/>
            <a:ext cx="6345141" cy="815941"/>
          </a:xfrm>
          <a:prstGeom prst="rect">
            <a:avLst/>
          </a:prstGeom>
        </p:spPr>
      </p:pic>
      <p:pic>
        <p:nvPicPr>
          <p:cNvPr id="14" name="Picture 13">
            <a:extLst>
              <a:ext uri="{FF2B5EF4-FFF2-40B4-BE49-F238E27FC236}">
                <a16:creationId xmlns:a16="http://schemas.microsoft.com/office/drawing/2014/main" id="{6B206CE4-0177-6944-AC90-718B0110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195" y="5393369"/>
            <a:ext cx="8821033" cy="810581"/>
          </a:xfrm>
          <a:prstGeom prst="rect">
            <a:avLst/>
          </a:prstGeom>
        </p:spPr>
      </p:pic>
      <p:sp>
        <p:nvSpPr>
          <p:cNvPr id="15" name="矩形 4">
            <a:extLst>
              <a:ext uri="{FF2B5EF4-FFF2-40B4-BE49-F238E27FC236}">
                <a16:creationId xmlns:a16="http://schemas.microsoft.com/office/drawing/2014/main" id="{B448DEA2-00A1-9843-AA18-838063EC5765}"/>
              </a:ext>
            </a:extLst>
          </p:cNvPr>
          <p:cNvSpPr/>
          <p:nvPr/>
        </p:nvSpPr>
        <p:spPr>
          <a:xfrm>
            <a:off x="1501165" y="2822443"/>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Objective Function:</a:t>
            </a:r>
          </a:p>
        </p:txBody>
      </p:sp>
      <p:sp>
        <p:nvSpPr>
          <p:cNvPr id="11" name="文字方塊 11">
            <a:extLst>
              <a:ext uri="{FF2B5EF4-FFF2-40B4-BE49-F238E27FC236}">
                <a16:creationId xmlns:a16="http://schemas.microsoft.com/office/drawing/2014/main" id="{4C91EF5D-73BE-3E4E-9956-92A30C4F43D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370911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158</a:t>
            </a:fld>
            <a:endParaRPr lang="zh-CN" altLang="en-US"/>
          </a:p>
        </p:txBody>
      </p:sp>
      <p:sp>
        <p:nvSpPr>
          <p:cNvPr id="5" name="矩形 4">
            <a:extLst>
              <a:ext uri="{FF2B5EF4-FFF2-40B4-BE49-F238E27FC236}">
                <a16:creationId xmlns:a16="http://schemas.microsoft.com/office/drawing/2014/main" id="{56486E58-B3A7-B64C-9B16-2D86C9041E71}"/>
              </a:ext>
            </a:extLst>
          </p:cNvPr>
          <p:cNvSpPr/>
          <p:nvPr/>
        </p:nvSpPr>
        <p:spPr>
          <a:xfrm>
            <a:off x="1501165" y="194579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a:t>
            </a:r>
          </a:p>
        </p:txBody>
      </p:sp>
      <p:pic>
        <p:nvPicPr>
          <p:cNvPr id="7" name="Picture 6">
            <a:extLst>
              <a:ext uri="{FF2B5EF4-FFF2-40B4-BE49-F238E27FC236}">
                <a16:creationId xmlns:a16="http://schemas.microsoft.com/office/drawing/2014/main" id="{E29A5C76-0C01-1942-B159-53A63A657314}"/>
              </a:ext>
            </a:extLst>
          </p:cNvPr>
          <p:cNvPicPr>
            <a:picLocks noChangeAspect="1"/>
          </p:cNvPicPr>
          <p:nvPr/>
        </p:nvPicPr>
        <p:blipFill rotWithShape="1">
          <a:blip r:embed="rId3">
            <a:extLst>
              <a:ext uri="{28A0092B-C50C-407E-A947-70E740481C1C}">
                <a14:useLocalDpi xmlns:a14="http://schemas.microsoft.com/office/drawing/2010/main" val="0"/>
              </a:ext>
            </a:extLst>
          </a:blip>
          <a:srcRect t="11070"/>
          <a:stretch/>
        </p:blipFill>
        <p:spPr>
          <a:xfrm>
            <a:off x="5048209" y="2135751"/>
            <a:ext cx="1371600" cy="440469"/>
          </a:xfrm>
          <a:prstGeom prst="rect">
            <a:avLst/>
          </a:prstGeom>
        </p:spPr>
      </p:pic>
      <p:sp>
        <p:nvSpPr>
          <p:cNvPr id="8" name="矩形 4">
            <a:extLst>
              <a:ext uri="{FF2B5EF4-FFF2-40B4-BE49-F238E27FC236}">
                <a16:creationId xmlns:a16="http://schemas.microsoft.com/office/drawing/2014/main" id="{F6412142-2868-2C48-B35D-5E7F858DA115}"/>
              </a:ext>
            </a:extLst>
          </p:cNvPr>
          <p:cNvSpPr/>
          <p:nvPr/>
        </p:nvSpPr>
        <p:spPr>
          <a:xfrm>
            <a:off x="1501165" y="13891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 Window and Word-Document</a:t>
            </a:r>
          </a:p>
        </p:txBody>
      </p:sp>
      <p:pic>
        <p:nvPicPr>
          <p:cNvPr id="10" name="Picture 9">
            <a:extLst>
              <a:ext uri="{FF2B5EF4-FFF2-40B4-BE49-F238E27FC236}">
                <a16:creationId xmlns:a16="http://schemas.microsoft.com/office/drawing/2014/main" id="{D45638E5-DDF8-654A-8A1A-B2D45C1B7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169" y="3770257"/>
            <a:ext cx="3105651" cy="1476649"/>
          </a:xfrm>
          <a:prstGeom prst="rect">
            <a:avLst/>
          </a:prstGeom>
        </p:spPr>
      </p:pic>
      <p:pic>
        <p:nvPicPr>
          <p:cNvPr id="12" name="Picture 11">
            <a:extLst>
              <a:ext uri="{FF2B5EF4-FFF2-40B4-BE49-F238E27FC236}">
                <a16:creationId xmlns:a16="http://schemas.microsoft.com/office/drawing/2014/main" id="{04166D6C-3926-6747-8F37-B95DF4999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1" y="2937048"/>
            <a:ext cx="6739709" cy="3143068"/>
          </a:xfrm>
          <a:prstGeom prst="rect">
            <a:avLst/>
          </a:prstGeom>
        </p:spPr>
      </p:pic>
      <p:sp>
        <p:nvSpPr>
          <p:cNvPr id="11" name="文字方塊 11">
            <a:extLst>
              <a:ext uri="{FF2B5EF4-FFF2-40B4-BE49-F238E27FC236}">
                <a16:creationId xmlns:a16="http://schemas.microsoft.com/office/drawing/2014/main" id="{8CE8D21C-BDB9-FF42-94A3-266BF226CAC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234793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914953" cy="553998"/>
          </a:xfrm>
          <a:prstGeom prst="rect">
            <a:avLst/>
          </a:prstGeom>
          <a:noFill/>
        </p:spPr>
        <p:txBody>
          <a:bodyPr wrap="none" rtlCol="0">
            <a:spAutoFit/>
          </a:bodyPr>
          <a:lstStyle/>
          <a:p>
            <a:r>
              <a:rPr lang="en-US" sz="3000" dirty="0"/>
              <a:t>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159</a:t>
            </a:fld>
            <a:endParaRPr lang="zh-CN" altLang="en-US"/>
          </a:p>
        </p:txBody>
      </p:sp>
      <p:pic>
        <p:nvPicPr>
          <p:cNvPr id="9" name="Picture 8">
            <a:extLst>
              <a:ext uri="{FF2B5EF4-FFF2-40B4-BE49-F238E27FC236}">
                <a16:creationId xmlns:a16="http://schemas.microsoft.com/office/drawing/2014/main" id="{B2EC2DC2-6562-704A-861D-7ED15D544E51}"/>
              </a:ext>
            </a:extLst>
          </p:cNvPr>
          <p:cNvPicPr>
            <a:picLocks noChangeAspect="1"/>
          </p:cNvPicPr>
          <p:nvPr/>
        </p:nvPicPr>
        <p:blipFill rotWithShape="1">
          <a:blip r:embed="rId3">
            <a:extLst>
              <a:ext uri="{28A0092B-C50C-407E-A947-70E740481C1C}">
                <a14:useLocalDpi xmlns:a14="http://schemas.microsoft.com/office/drawing/2010/main" val="0"/>
              </a:ext>
            </a:extLst>
          </a:blip>
          <a:srcRect t="19490"/>
          <a:stretch/>
        </p:blipFill>
        <p:spPr>
          <a:xfrm>
            <a:off x="1541701" y="1614115"/>
            <a:ext cx="8121619" cy="4333920"/>
          </a:xfrm>
          <a:prstGeom prst="rect">
            <a:avLst/>
          </a:prstGeom>
        </p:spPr>
      </p:pic>
      <p:sp>
        <p:nvSpPr>
          <p:cNvPr id="7" name="文字方塊 11">
            <a:extLst>
              <a:ext uri="{FF2B5EF4-FFF2-40B4-BE49-F238E27FC236}">
                <a16:creationId xmlns:a16="http://schemas.microsoft.com/office/drawing/2014/main" id="{F8388B76-C3D7-F04F-ADFD-20A956C1D55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27938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文字方塊 2">
            <a:extLst>
              <a:ext uri="{FF2B5EF4-FFF2-40B4-BE49-F238E27FC236}">
                <a16:creationId xmlns:a16="http://schemas.microsoft.com/office/drawing/2014/main" id="{EAC89E36-6208-4CA4-8569-FD65F797E938}"/>
              </a:ext>
            </a:extLst>
          </p:cNvPr>
          <p:cNvSpPr txBox="1"/>
          <p:nvPr/>
        </p:nvSpPr>
        <p:spPr>
          <a:xfrm>
            <a:off x="1593074" y="1808837"/>
            <a:ext cx="3786554" cy="430887"/>
          </a:xfrm>
          <a:prstGeom prst="rect">
            <a:avLst/>
          </a:prstGeom>
          <a:noFill/>
        </p:spPr>
        <p:txBody>
          <a:bodyPr wrap="square" rtlCol="0">
            <a:spAutoFit/>
          </a:bodyPr>
          <a:lstStyle/>
          <a:p>
            <a:r>
              <a:rPr lang="en-US" sz="2200" dirty="0"/>
              <a:t>BERT =  Encoder of Transformer</a:t>
            </a:r>
          </a:p>
        </p:txBody>
      </p:sp>
      <p:sp>
        <p:nvSpPr>
          <p:cNvPr id="5" name="文字方塊 4">
            <a:extLst>
              <a:ext uri="{FF2B5EF4-FFF2-40B4-BE49-F238E27FC236}">
                <a16:creationId xmlns:a16="http://schemas.microsoft.com/office/drawing/2014/main" id="{15396A53-AA77-4B74-A015-3759CEEEF755}"/>
              </a:ext>
            </a:extLst>
          </p:cNvPr>
          <p:cNvSpPr txBox="1"/>
          <p:nvPr/>
        </p:nvSpPr>
        <p:spPr>
          <a:xfrm>
            <a:off x="1593074" y="2394265"/>
            <a:ext cx="3874477" cy="369332"/>
          </a:xfrm>
          <a:prstGeom prst="rect">
            <a:avLst/>
          </a:prstGeom>
          <a:noFill/>
        </p:spPr>
        <p:txBody>
          <a:bodyPr wrap="square" rtlCol="0">
            <a:spAutoFit/>
          </a:bodyPr>
          <a:lstStyle/>
          <a:p>
            <a:r>
              <a:rPr lang="zh-TW" altLang="en-US" dirty="0"/>
              <a:t>中文輸入問題</a:t>
            </a:r>
            <a:r>
              <a:rPr lang="en-US" altLang="zh-TW" dirty="0"/>
              <a:t>: </a:t>
            </a:r>
            <a:r>
              <a:rPr lang="zh-TW" altLang="en-US" dirty="0"/>
              <a:t>    詞 </a:t>
            </a:r>
            <a:r>
              <a:rPr lang="en-US" altLang="zh-TW" dirty="0" err="1"/>
              <a:t>v.s</a:t>
            </a:r>
            <a:r>
              <a:rPr lang="en-US" altLang="zh-TW" dirty="0"/>
              <a:t>.</a:t>
            </a:r>
            <a:r>
              <a:rPr lang="zh-TW" altLang="en-US" dirty="0"/>
              <a:t>字</a:t>
            </a:r>
            <a:endParaRPr lang="en-US" dirty="0"/>
          </a:p>
        </p:txBody>
      </p:sp>
      <p:pic>
        <p:nvPicPr>
          <p:cNvPr id="7" name="圖片 6">
            <a:extLst>
              <a:ext uri="{FF2B5EF4-FFF2-40B4-BE49-F238E27FC236}">
                <a16:creationId xmlns:a16="http://schemas.microsoft.com/office/drawing/2014/main" id="{EE85532E-9D2D-4CE9-B19B-65C18762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983" y="0"/>
            <a:ext cx="4488401" cy="6652846"/>
          </a:xfrm>
          <a:prstGeom prst="rect">
            <a:avLst/>
          </a:prstGeom>
        </p:spPr>
      </p:pic>
      <p:pic>
        <p:nvPicPr>
          <p:cNvPr id="9" name="圖片 8">
            <a:extLst>
              <a:ext uri="{FF2B5EF4-FFF2-40B4-BE49-F238E27FC236}">
                <a16:creationId xmlns:a16="http://schemas.microsoft.com/office/drawing/2014/main" id="{96A70566-8224-4AEE-BD8F-E4B0A8FC5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74" y="2763597"/>
            <a:ext cx="4450326" cy="3208057"/>
          </a:xfrm>
          <a:prstGeom prst="rect">
            <a:avLst/>
          </a:prstGeom>
        </p:spPr>
      </p:pic>
      <p:sp>
        <p:nvSpPr>
          <p:cNvPr id="4" name="投影片編號版面配置區 3">
            <a:extLst>
              <a:ext uri="{FF2B5EF4-FFF2-40B4-BE49-F238E27FC236}">
                <a16:creationId xmlns:a16="http://schemas.microsoft.com/office/drawing/2014/main" id="{6CCDB63B-7B9E-43ED-A7B7-5D194A2F8E4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Rectangle 7">
            <a:extLst>
              <a:ext uri="{FF2B5EF4-FFF2-40B4-BE49-F238E27FC236}">
                <a16:creationId xmlns:a16="http://schemas.microsoft.com/office/drawing/2014/main" id="{D6B48145-1CB7-2348-992B-3A4EB0FB9271}"/>
              </a:ext>
            </a:extLst>
          </p:cNvPr>
          <p:cNvSpPr/>
          <p:nvPr/>
        </p:nvSpPr>
        <p:spPr>
          <a:xfrm>
            <a:off x="48616" y="6300134"/>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580763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681620" cy="553998"/>
          </a:xfrm>
          <a:prstGeom prst="rect">
            <a:avLst/>
          </a:prstGeom>
          <a:noFill/>
        </p:spPr>
        <p:txBody>
          <a:bodyPr wrap="none" rtlCol="0">
            <a:spAutoFit/>
          </a:bodyPr>
          <a:lstStyle/>
          <a:p>
            <a:r>
              <a:rPr lang="en-US" sz="3000" dirty="0"/>
              <a:t>Dimensionality Reduction with SVD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160</a:t>
            </a:fld>
            <a:endParaRPr lang="zh-CN" altLang="en-US"/>
          </a:p>
        </p:txBody>
      </p:sp>
      <p:pic>
        <p:nvPicPr>
          <p:cNvPr id="5" name="Picture 4">
            <a:extLst>
              <a:ext uri="{FF2B5EF4-FFF2-40B4-BE49-F238E27FC236}">
                <a16:creationId xmlns:a16="http://schemas.microsoft.com/office/drawing/2014/main" id="{B5B03457-D42B-5D46-BD64-10070F56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092" y="1367846"/>
            <a:ext cx="7801815" cy="5171066"/>
          </a:xfrm>
          <a:prstGeom prst="rect">
            <a:avLst/>
          </a:prstGeom>
        </p:spPr>
      </p:pic>
      <p:sp>
        <p:nvSpPr>
          <p:cNvPr id="7" name="文字方塊 11">
            <a:extLst>
              <a:ext uri="{FF2B5EF4-FFF2-40B4-BE49-F238E27FC236}">
                <a16:creationId xmlns:a16="http://schemas.microsoft.com/office/drawing/2014/main" id="{4D75D714-86EA-9746-ACB4-0B8FCEEDF72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303680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161</a:t>
            </a:fld>
            <a:endParaRPr lang="zh-CN" altLang="en-US"/>
          </a:p>
        </p:txBody>
      </p:sp>
      <p:pic>
        <p:nvPicPr>
          <p:cNvPr id="7" name="Picture 6">
            <a:extLst>
              <a:ext uri="{FF2B5EF4-FFF2-40B4-BE49-F238E27FC236}">
                <a16:creationId xmlns:a16="http://schemas.microsoft.com/office/drawing/2014/main" id="{086A9AAE-73FB-0146-B045-86EC6B8E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654" y="1921295"/>
            <a:ext cx="7698142" cy="4688647"/>
          </a:xfrm>
          <a:prstGeom prst="rect">
            <a:avLst/>
          </a:prstGeom>
        </p:spPr>
      </p:pic>
      <p:sp>
        <p:nvSpPr>
          <p:cNvPr id="9" name="文字方塊 11">
            <a:extLst>
              <a:ext uri="{FF2B5EF4-FFF2-40B4-BE49-F238E27FC236}">
                <a16:creationId xmlns:a16="http://schemas.microsoft.com/office/drawing/2014/main" id="{CE36EA56-ED54-6641-A2A9-630D52ACC8E8}"/>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14217763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162</a:t>
            </a:fld>
            <a:endParaRPr lang="zh-CN" altLang="en-US"/>
          </a:p>
        </p:txBody>
      </p:sp>
      <p:pic>
        <p:nvPicPr>
          <p:cNvPr id="9" name="Picture 8">
            <a:extLst>
              <a:ext uri="{FF2B5EF4-FFF2-40B4-BE49-F238E27FC236}">
                <a16:creationId xmlns:a16="http://schemas.microsoft.com/office/drawing/2014/main" id="{D5F44616-AFF9-6F4C-9962-700548CB6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865" y="1921295"/>
            <a:ext cx="6474916" cy="4631635"/>
          </a:xfrm>
          <a:prstGeom prst="rect">
            <a:avLst/>
          </a:prstGeom>
        </p:spPr>
      </p:pic>
      <p:sp>
        <p:nvSpPr>
          <p:cNvPr id="7" name="文字方塊 6">
            <a:extLst>
              <a:ext uri="{FF2B5EF4-FFF2-40B4-BE49-F238E27FC236}">
                <a16:creationId xmlns:a16="http://schemas.microsoft.com/office/drawing/2014/main" id="{488CEB8A-8A43-A640-B590-D0FAC6AE75C8}"/>
              </a:ext>
            </a:extLst>
          </p:cNvPr>
          <p:cNvSpPr txBox="1"/>
          <p:nvPr/>
        </p:nvSpPr>
        <p:spPr>
          <a:xfrm>
            <a:off x="337878" y="248058"/>
            <a:ext cx="8411470" cy="1405769"/>
          </a:xfrm>
          <a:prstGeom prst="rect">
            <a:avLst/>
          </a:prstGeom>
          <a:noFill/>
        </p:spPr>
        <p:txBody>
          <a:bodyPr wrap="none" rtlCol="0">
            <a:spAutoFit/>
          </a:bodyPr>
          <a:lstStyle/>
          <a:p>
            <a:pPr>
              <a:lnSpc>
                <a:spcPct val="150000"/>
              </a:lnSpc>
            </a:pPr>
            <a:r>
              <a:rPr lang="en-US" sz="3000" dirty="0"/>
              <a:t>Dimensionality Reduction with SVD:</a:t>
            </a:r>
          </a:p>
          <a:p>
            <a:pPr>
              <a:lnSpc>
                <a:spcPct val="150000"/>
              </a:lnSpc>
            </a:pPr>
            <a:r>
              <a:rPr lang="en-US" sz="3000" dirty="0"/>
              <a:t>	</a:t>
            </a:r>
            <a:r>
              <a:rPr lang="en-US" sz="3000" b="1" dirty="0"/>
              <a:t>Hacks to X (several used in Rohde et al., 2015)</a:t>
            </a:r>
          </a:p>
        </p:txBody>
      </p:sp>
      <p:sp>
        <p:nvSpPr>
          <p:cNvPr id="8" name="文字方塊 11">
            <a:extLst>
              <a:ext uri="{FF2B5EF4-FFF2-40B4-BE49-F238E27FC236}">
                <a16:creationId xmlns:a16="http://schemas.microsoft.com/office/drawing/2014/main" id="{8399D7E6-834C-5C42-A1C5-B128D97199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758680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6199" cy="713272"/>
          </a:xfrm>
          <a:prstGeom prst="rect">
            <a:avLst/>
          </a:prstGeom>
          <a:noFill/>
        </p:spPr>
        <p:txBody>
          <a:bodyPr wrap="none" rtlCol="0">
            <a:spAutoFit/>
          </a:bodyPr>
          <a:lstStyle/>
          <a:p>
            <a:pPr>
              <a:lnSpc>
                <a:spcPct val="150000"/>
              </a:lnSpc>
            </a:pPr>
            <a:r>
              <a:rPr lang="en-US" sz="3000" dirty="0"/>
              <a:t>Counting based vs. Direct prediction</a:t>
            </a:r>
            <a:endParaRPr lang="en-US" sz="3000" b="1" dirty="0"/>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163</a:t>
            </a:fld>
            <a:endParaRPr lang="zh-CN" altLang="en-US"/>
          </a:p>
        </p:txBody>
      </p:sp>
      <p:pic>
        <p:nvPicPr>
          <p:cNvPr id="5" name="Picture 4">
            <a:extLst>
              <a:ext uri="{FF2B5EF4-FFF2-40B4-BE49-F238E27FC236}">
                <a16:creationId xmlns:a16="http://schemas.microsoft.com/office/drawing/2014/main" id="{B62BD85F-4CFE-E148-8415-F3B11BC77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844" y="1693628"/>
            <a:ext cx="7886369" cy="4451983"/>
          </a:xfrm>
          <a:prstGeom prst="rect">
            <a:avLst/>
          </a:prstGeom>
        </p:spPr>
      </p:pic>
      <p:sp>
        <p:nvSpPr>
          <p:cNvPr id="8" name="文字方塊 11">
            <a:extLst>
              <a:ext uri="{FF2B5EF4-FFF2-40B4-BE49-F238E27FC236}">
                <a16:creationId xmlns:a16="http://schemas.microsoft.com/office/drawing/2014/main" id="{0F76E893-A891-4042-B871-8BADBE7DEA3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r>
              <a:rPr lang="en-US" sz="1200" dirty="0">
                <a:latin typeface="NimbusRomNo9L"/>
              </a:rPr>
              <a:t>, CS224N</a:t>
            </a:r>
          </a:p>
        </p:txBody>
      </p:sp>
    </p:spTree>
    <p:custDataLst>
      <p:tags r:id="rId1"/>
    </p:custDataLst>
    <p:extLst>
      <p:ext uri="{BB962C8B-B14F-4D97-AF65-F5344CB8AC3E}">
        <p14:creationId xmlns:p14="http://schemas.microsoft.com/office/powerpoint/2010/main" val="30950841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GloVe</a:t>
            </a:r>
            <a:r>
              <a:rPr lang="en-US" altLang="zh-TW" sz="5400" dirty="0">
                <a:ln w="0"/>
                <a:effectLst>
                  <a:outerShdw blurRad="38100" dist="19050" dir="2700000" algn="tl" rotWithShape="0">
                    <a:schemeClr val="dk1">
                      <a:alpha val="40000"/>
                    </a:schemeClr>
                  </a:outerShdw>
                </a:effectLst>
              </a:rPr>
              <a:t>: Global Vectors for </a:t>
            </a:r>
          </a:p>
          <a:p>
            <a:pPr algn="ctr"/>
            <a:r>
              <a:rPr lang="en-US" altLang="zh-TW" sz="5400" dirty="0">
                <a:ln w="0"/>
                <a:effectLst>
                  <a:outerShdw blurRad="38100" dist="19050" dir="2700000" algn="tl" rotWithShape="0">
                    <a:schemeClr val="dk1">
                      <a:alpha val="40000"/>
                    </a:schemeClr>
                  </a:outerShdw>
                </a:effectLst>
              </a:rPr>
              <a:t>Word Representation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164</a:t>
            </a:fld>
            <a:endParaRPr lang="zh-CN" altLang="en-US"/>
          </a:p>
        </p:txBody>
      </p:sp>
      <p:sp>
        <p:nvSpPr>
          <p:cNvPr id="5" name="文字方塊 11">
            <a:extLst>
              <a:ext uri="{FF2B5EF4-FFF2-40B4-BE49-F238E27FC236}">
                <a16:creationId xmlns:a16="http://schemas.microsoft.com/office/drawing/2014/main" id="{E1F4D0EC-0FC3-5341-A59E-3FA226C60C0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741334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40053" cy="553998"/>
          </a:xfrm>
          <a:prstGeom prst="rect">
            <a:avLst/>
          </a:prstGeom>
          <a:noFill/>
        </p:spPr>
        <p:txBody>
          <a:bodyPr wrap="none" rtlCol="0">
            <a:spAutoFit/>
          </a:bodyPr>
          <a:lstStyle/>
          <a:p>
            <a:r>
              <a:rPr lang="en-US" sz="3000" dirty="0" err="1"/>
              <a:t>GloVe</a:t>
            </a:r>
            <a:r>
              <a:rPr lang="en-US" sz="3000" dirty="0"/>
              <a:t>: Training - Review</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165</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LSA, HAL</a:t>
            </a:r>
          </a:p>
        </p:txBody>
      </p:sp>
      <p:sp>
        <p:nvSpPr>
          <p:cNvPr id="13" name="矩形 4">
            <a:extLst>
              <a:ext uri="{FF2B5EF4-FFF2-40B4-BE49-F238E27FC236}">
                <a16:creationId xmlns:a16="http://schemas.microsoft.com/office/drawing/2014/main" id="{1CFC4491-548B-C24B-97E6-A98AAB86C035}"/>
              </a:ext>
            </a:extLst>
          </p:cNvPr>
          <p:cNvSpPr/>
          <p:nvPr/>
        </p:nvSpPr>
        <p:spPr>
          <a:xfrm>
            <a:off x="1819217" y="22874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a:t>
            </a:r>
          </a:p>
        </p:txBody>
      </p:sp>
      <p:sp>
        <p:nvSpPr>
          <p:cNvPr id="15" name="矩形 4">
            <a:extLst>
              <a:ext uri="{FF2B5EF4-FFF2-40B4-BE49-F238E27FC236}">
                <a16:creationId xmlns:a16="http://schemas.microsoft.com/office/drawing/2014/main" id="{9C5D7AD6-1951-D44F-AA0D-7030740B40CA}"/>
              </a:ext>
            </a:extLst>
          </p:cNvPr>
          <p:cNvSpPr/>
          <p:nvPr/>
        </p:nvSpPr>
        <p:spPr>
          <a:xfrm>
            <a:off x="1819217" y="333807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spTree>
    <p:custDataLst>
      <p:tags r:id="rId1"/>
    </p:custDataLst>
    <p:extLst>
      <p:ext uri="{BB962C8B-B14F-4D97-AF65-F5344CB8AC3E}">
        <p14:creationId xmlns:p14="http://schemas.microsoft.com/office/powerpoint/2010/main" val="1051980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84065" cy="553998"/>
          </a:xfrm>
          <a:prstGeom prst="rect">
            <a:avLst/>
          </a:prstGeom>
          <a:noFill/>
        </p:spPr>
        <p:txBody>
          <a:bodyPr wrap="none" rtlCol="0">
            <a:spAutoFit/>
          </a:bodyPr>
          <a:lstStyle/>
          <a:p>
            <a:r>
              <a:rPr lang="en-US" sz="3000" dirty="0" err="1"/>
              <a:t>GloVe</a:t>
            </a:r>
            <a:r>
              <a:rPr lang="en-US" sz="3000" dirty="0"/>
              <a:t>: Training – Previous Models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166</a:t>
            </a:fld>
            <a:endParaRPr lang="zh-CN" altLang="en-US"/>
          </a:p>
        </p:txBody>
      </p:sp>
      <p:sp>
        <p:nvSpPr>
          <p:cNvPr id="7" name="Rectangle 6">
            <a:extLst>
              <a:ext uri="{FF2B5EF4-FFF2-40B4-BE49-F238E27FC236}">
                <a16:creationId xmlns:a16="http://schemas.microsoft.com/office/drawing/2014/main" id="{D30FD120-0F16-E04A-A734-BD20F3C0BE00}"/>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Comparison with Previous Models: NN Model with 1 hidden layer</a:t>
            </a:r>
          </a:p>
        </p:txBody>
      </p:sp>
      <p:sp>
        <p:nvSpPr>
          <p:cNvPr id="9" name="文字方塊 10">
            <a:extLst>
              <a:ext uri="{FF2B5EF4-FFF2-40B4-BE49-F238E27FC236}">
                <a16:creationId xmlns:a16="http://schemas.microsoft.com/office/drawing/2014/main" id="{02262AB7-35F7-7240-A369-57BF153226E5}"/>
              </a:ext>
            </a:extLst>
          </p:cNvPr>
          <p:cNvSpPr txBox="1"/>
          <p:nvPr/>
        </p:nvSpPr>
        <p:spPr>
          <a:xfrm>
            <a:off x="1970128" y="2120379"/>
            <a:ext cx="4479368"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Continuous Bag of Words (CBOW)</a:t>
            </a:r>
          </a:p>
        </p:txBody>
      </p:sp>
      <p:sp>
        <p:nvSpPr>
          <p:cNvPr id="10" name="文字方塊 4">
            <a:extLst>
              <a:ext uri="{FF2B5EF4-FFF2-40B4-BE49-F238E27FC236}">
                <a16:creationId xmlns:a16="http://schemas.microsoft.com/office/drawing/2014/main" id="{44AE1826-B98A-4D48-8A21-11999F6871D3}"/>
              </a:ext>
            </a:extLst>
          </p:cNvPr>
          <p:cNvSpPr txBox="1"/>
          <p:nvPr/>
        </p:nvSpPr>
        <p:spPr>
          <a:xfrm>
            <a:off x="2022996" y="4423964"/>
            <a:ext cx="2254335" cy="430887"/>
          </a:xfrm>
          <a:prstGeom prst="rect">
            <a:avLst/>
          </a:prstGeom>
          <a:noFill/>
        </p:spPr>
        <p:txBody>
          <a:bodyPr wrap="none" rtlCol="0">
            <a:spAutoFit/>
          </a:bodyPr>
          <a:lstStyle/>
          <a:p>
            <a:pPr marL="342900" indent="-342900">
              <a:buFont typeface="Arial" panose="020B0604020202020204" pitchFamily="34" charset="0"/>
              <a:buChar char="•"/>
            </a:pPr>
            <a:r>
              <a:rPr lang="en-US" sz="2200" b="1" dirty="0"/>
              <a:t>Skip-gram (SG)</a:t>
            </a:r>
          </a:p>
        </p:txBody>
      </p:sp>
      <p:pic>
        <p:nvPicPr>
          <p:cNvPr id="11" name="圖片 3">
            <a:extLst>
              <a:ext uri="{FF2B5EF4-FFF2-40B4-BE49-F238E27FC236}">
                <a16:creationId xmlns:a16="http://schemas.microsoft.com/office/drawing/2014/main" id="{0E28EA84-1119-954B-919F-8E17095A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033" y="2721516"/>
            <a:ext cx="5111994" cy="1029429"/>
          </a:xfrm>
          <a:prstGeom prst="rect">
            <a:avLst/>
          </a:prstGeom>
        </p:spPr>
      </p:pic>
      <p:pic>
        <p:nvPicPr>
          <p:cNvPr id="12" name="圖片 6">
            <a:extLst>
              <a:ext uri="{FF2B5EF4-FFF2-40B4-BE49-F238E27FC236}">
                <a16:creationId xmlns:a16="http://schemas.microsoft.com/office/drawing/2014/main" id="{4A04107A-3753-5742-A790-0B1923770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292" y="5230623"/>
            <a:ext cx="5096735" cy="786039"/>
          </a:xfrm>
          <a:prstGeom prst="rect">
            <a:avLst/>
          </a:prstGeom>
        </p:spPr>
      </p:pic>
    </p:spTree>
    <p:custDataLst>
      <p:tags r:id="rId1"/>
    </p:custDataLst>
    <p:extLst>
      <p:ext uri="{BB962C8B-B14F-4D97-AF65-F5344CB8AC3E}">
        <p14:creationId xmlns:p14="http://schemas.microsoft.com/office/powerpoint/2010/main" val="21177516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39723" cy="553998"/>
          </a:xfrm>
          <a:prstGeom prst="rect">
            <a:avLst/>
          </a:prstGeom>
          <a:noFill/>
        </p:spPr>
        <p:txBody>
          <a:bodyPr wrap="none" rtlCol="0">
            <a:spAutoFit/>
          </a:bodyPr>
          <a:lstStyle/>
          <a:p>
            <a:r>
              <a:rPr lang="en-US" sz="3000" dirty="0" err="1"/>
              <a:t>GloVe</a:t>
            </a:r>
            <a:r>
              <a:rPr lang="en-US" sz="3000" dirty="0"/>
              <a:t>: Training - Optimization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167</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776271" y="141513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 vectors in high-dimensional spaces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3C661B20-2678-A347-9824-BA159B49C710}"/>
              </a:ext>
            </a:extLst>
          </p:cNvPr>
          <p:cNvSpPr/>
          <p:nvPr/>
        </p:nvSpPr>
        <p:spPr>
          <a:xfrm>
            <a:off x="1348765" y="2140402"/>
            <a:ext cx="10496026" cy="1830758"/>
          </a:xfrm>
          <a:prstGeom prst="rect">
            <a:avLst/>
          </a:prstGeom>
        </p:spPr>
        <p:txBody>
          <a:bodyPr wrap="square">
            <a:spAutoFit/>
          </a:bodyPr>
          <a:lstStyle/>
          <a:p>
            <a:pPr>
              <a:lnSpc>
                <a:spcPct val="150000"/>
              </a:lnSpc>
            </a:pPr>
            <a:r>
              <a:rPr lang="en-US" sz="2600" dirty="0"/>
              <a:t>Most of the properties of high-dimensional vectors spaces are intuitive, cause in a high-dimensional vector space, a word can be closed to lots of other words in different directions.</a:t>
            </a:r>
          </a:p>
        </p:txBody>
      </p:sp>
      <p:sp>
        <p:nvSpPr>
          <p:cNvPr id="13" name="矩形 4">
            <a:extLst>
              <a:ext uri="{FF2B5EF4-FFF2-40B4-BE49-F238E27FC236}">
                <a16:creationId xmlns:a16="http://schemas.microsoft.com/office/drawing/2014/main" id="{5FC1427A-777B-7C4A-9975-293307C63F31}"/>
              </a:ext>
            </a:extLst>
          </p:cNvPr>
          <p:cNvSpPr/>
          <p:nvPr/>
        </p:nvSpPr>
        <p:spPr>
          <a:xfrm>
            <a:off x="776271" y="41175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Learning word vectors --&gt; </a:t>
            </a:r>
            <a:r>
              <a:rPr lang="en-US" sz="2600" dirty="0">
                <a:solidFill>
                  <a:srgbClr val="FF0000"/>
                </a:solidFill>
              </a:rPr>
              <a:t>Optimization</a:t>
            </a:r>
          </a:p>
        </p:txBody>
      </p:sp>
    </p:spTree>
    <p:custDataLst>
      <p:tags r:id="rId1"/>
    </p:custDataLst>
    <p:extLst>
      <p:ext uri="{BB962C8B-B14F-4D97-AF65-F5344CB8AC3E}">
        <p14:creationId xmlns:p14="http://schemas.microsoft.com/office/powerpoint/2010/main" val="26376252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168</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Optimization</a:t>
            </a:r>
          </a:p>
        </p:txBody>
      </p:sp>
      <p:sp>
        <p:nvSpPr>
          <p:cNvPr id="9" name="矩形 4">
            <a:extLst>
              <a:ext uri="{FF2B5EF4-FFF2-40B4-BE49-F238E27FC236}">
                <a16:creationId xmlns:a16="http://schemas.microsoft.com/office/drawing/2014/main" id="{C04F8490-B892-1241-B5E7-D195D88D3AFC}"/>
              </a:ext>
            </a:extLst>
          </p:cNvPr>
          <p:cNvSpPr/>
          <p:nvPr/>
        </p:nvSpPr>
        <p:spPr>
          <a:xfrm>
            <a:off x="2032577" y="215191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28185459-DC22-AC42-9E5A-E29AA8FEEC49}"/>
              </a:ext>
            </a:extLst>
          </p:cNvPr>
          <p:cNvSpPr/>
          <p:nvPr/>
        </p:nvSpPr>
        <p:spPr>
          <a:xfrm>
            <a:off x="1348765" y="314061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Advantages of mini-batch</a:t>
            </a:r>
          </a:p>
        </p:txBody>
      </p:sp>
      <p:sp>
        <p:nvSpPr>
          <p:cNvPr id="12" name="矩形 4">
            <a:extLst>
              <a:ext uri="{FF2B5EF4-FFF2-40B4-BE49-F238E27FC236}">
                <a16:creationId xmlns:a16="http://schemas.microsoft.com/office/drawing/2014/main" id="{17FBA205-FA41-A341-9EC1-B206148DA7FE}"/>
              </a:ext>
            </a:extLst>
          </p:cNvPr>
          <p:cNvSpPr/>
          <p:nvPr/>
        </p:nvSpPr>
        <p:spPr>
          <a:xfrm>
            <a:off x="2032577" y="38973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Minimize the noise during GD stage</a:t>
            </a:r>
          </a:p>
        </p:txBody>
      </p:sp>
      <p:sp>
        <p:nvSpPr>
          <p:cNvPr id="13" name="矩形 4">
            <a:extLst>
              <a:ext uri="{FF2B5EF4-FFF2-40B4-BE49-F238E27FC236}">
                <a16:creationId xmlns:a16="http://schemas.microsoft.com/office/drawing/2014/main" id="{87A054A3-E62A-7D40-90ED-9CF1DF020205}"/>
              </a:ext>
            </a:extLst>
          </p:cNvPr>
          <p:cNvSpPr/>
          <p:nvPr/>
        </p:nvSpPr>
        <p:spPr>
          <a:xfrm>
            <a:off x="2032577" y="440890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Parallel computing on GPU</a:t>
            </a:r>
          </a:p>
        </p:txBody>
      </p:sp>
    </p:spTree>
    <p:custDataLst>
      <p:tags r:id="rId1"/>
    </p:custDataLst>
    <p:extLst>
      <p:ext uri="{BB962C8B-B14F-4D97-AF65-F5344CB8AC3E}">
        <p14:creationId xmlns:p14="http://schemas.microsoft.com/office/powerpoint/2010/main" val="4004881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79222" cy="553998"/>
          </a:xfrm>
          <a:prstGeom prst="rect">
            <a:avLst/>
          </a:prstGeom>
          <a:noFill/>
        </p:spPr>
        <p:txBody>
          <a:bodyPr wrap="none" rtlCol="0">
            <a:spAutoFit/>
          </a:bodyPr>
          <a:lstStyle/>
          <a:p>
            <a:r>
              <a:rPr lang="en-US" sz="3000" dirty="0" err="1"/>
              <a:t>GloVe</a:t>
            </a:r>
            <a:r>
              <a:rPr lang="en-US" sz="3000" dirty="0"/>
              <a:t>: Training - SGD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169</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Stochastic Gradient Descent with Word Vectors</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B59AB36F-3E82-A346-8FF1-F6D1FD4A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09" y="2195040"/>
            <a:ext cx="1206998" cy="470433"/>
          </a:xfrm>
          <a:prstGeom prst="rect">
            <a:avLst/>
          </a:prstGeom>
        </p:spPr>
      </p:pic>
      <p:sp>
        <p:nvSpPr>
          <p:cNvPr id="9" name="矩形 4">
            <a:extLst>
              <a:ext uri="{FF2B5EF4-FFF2-40B4-BE49-F238E27FC236}">
                <a16:creationId xmlns:a16="http://schemas.microsoft.com/office/drawing/2014/main" id="{2AA2957D-FCF2-7A4E-9045-903E40B23F44}"/>
              </a:ext>
            </a:extLst>
          </p:cNvPr>
          <p:cNvSpPr/>
          <p:nvPr/>
        </p:nvSpPr>
        <p:spPr>
          <a:xfrm>
            <a:off x="2829032" y="2125270"/>
            <a:ext cx="9630662" cy="630429"/>
          </a:xfrm>
          <a:prstGeom prst="rect">
            <a:avLst/>
          </a:prstGeom>
        </p:spPr>
        <p:txBody>
          <a:bodyPr wrap="square">
            <a:spAutoFit/>
          </a:bodyPr>
          <a:lstStyle/>
          <a:p>
            <a:pPr>
              <a:lnSpc>
                <a:spcPct val="150000"/>
              </a:lnSpc>
            </a:pPr>
            <a:r>
              <a:rPr lang="en-US" sz="2600" dirty="0"/>
              <a:t>would be sparse, we only update the vectors actually existed before.</a:t>
            </a:r>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7" y="3838309"/>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04532" y="2949787"/>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Tree>
    <p:custDataLst>
      <p:tags r:id="rId1"/>
    </p:custDataLst>
    <p:extLst>
      <p:ext uri="{BB962C8B-B14F-4D97-AF65-F5344CB8AC3E}">
        <p14:creationId xmlns:p14="http://schemas.microsoft.com/office/powerpoint/2010/main" val="3289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Rectangle 6">
            <a:extLst>
              <a:ext uri="{FF2B5EF4-FFF2-40B4-BE49-F238E27FC236}">
                <a16:creationId xmlns:a16="http://schemas.microsoft.com/office/drawing/2014/main" id="{6041C9EF-8FE1-9545-AEC3-4D7E2050F65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242122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170</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12" name="Picture 11">
            <a:extLst>
              <a:ext uri="{FF2B5EF4-FFF2-40B4-BE49-F238E27FC236}">
                <a16:creationId xmlns:a16="http://schemas.microsoft.com/office/drawing/2014/main" id="{E9DE8F3C-DA4D-B74A-AC1A-43F1B845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81" y="2161038"/>
            <a:ext cx="4283146" cy="975481"/>
          </a:xfrm>
          <a:prstGeom prst="rect">
            <a:avLst/>
          </a:prstGeom>
        </p:spPr>
      </p:pic>
      <p:sp>
        <p:nvSpPr>
          <p:cNvPr id="13" name="矩形 4">
            <a:extLst>
              <a:ext uri="{FF2B5EF4-FFF2-40B4-BE49-F238E27FC236}">
                <a16:creationId xmlns:a16="http://schemas.microsoft.com/office/drawing/2014/main" id="{D7977A93-551E-8348-AD7E-0608B348E840}"/>
              </a:ext>
            </a:extLst>
          </p:cNvPr>
          <p:cNvSpPr/>
          <p:nvPr/>
        </p:nvSpPr>
        <p:spPr>
          <a:xfrm>
            <a:off x="1691996" y="1272516"/>
            <a:ext cx="4708804"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is expensive</a:t>
            </a:r>
          </a:p>
        </p:txBody>
      </p:sp>
      <p:sp>
        <p:nvSpPr>
          <p:cNvPr id="11" name="矩形 4">
            <a:extLst>
              <a:ext uri="{FF2B5EF4-FFF2-40B4-BE49-F238E27FC236}">
                <a16:creationId xmlns:a16="http://schemas.microsoft.com/office/drawing/2014/main" id="{6F48BE9B-8BBE-9F49-B913-3EB9B9BD6BDB}"/>
              </a:ext>
            </a:extLst>
          </p:cNvPr>
          <p:cNvSpPr/>
          <p:nvPr/>
        </p:nvSpPr>
        <p:spPr>
          <a:xfrm>
            <a:off x="1695974" y="323868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Skip-gram with Negative Sampling</a:t>
            </a:r>
          </a:p>
        </p:txBody>
      </p:sp>
    </p:spTree>
    <p:custDataLst>
      <p:tags r:id="rId1"/>
    </p:custDataLst>
    <p:extLst>
      <p:ext uri="{BB962C8B-B14F-4D97-AF65-F5344CB8AC3E}">
        <p14:creationId xmlns:p14="http://schemas.microsoft.com/office/powerpoint/2010/main" val="1798799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785879" cy="553998"/>
          </a:xfrm>
          <a:prstGeom prst="rect">
            <a:avLst/>
          </a:prstGeom>
          <a:noFill/>
        </p:spPr>
        <p:txBody>
          <a:bodyPr wrap="none" rtlCol="0">
            <a:spAutoFit/>
          </a:bodyPr>
          <a:lstStyle/>
          <a:p>
            <a:r>
              <a:rPr lang="en-US" sz="3000" dirty="0" err="1"/>
              <a:t>GloVe</a:t>
            </a:r>
            <a:r>
              <a:rPr lang="en-US" sz="3000" dirty="0"/>
              <a:t>: Training – Negative Sampling</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171</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5" name="Picture 4">
            <a:extLst>
              <a:ext uri="{FF2B5EF4-FFF2-40B4-BE49-F238E27FC236}">
                <a16:creationId xmlns:a16="http://schemas.microsoft.com/office/drawing/2014/main" id="{C335B406-B61C-6840-A9E2-576AF325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586" y="1887626"/>
            <a:ext cx="6156408" cy="1789882"/>
          </a:xfrm>
          <a:prstGeom prst="rect">
            <a:avLst/>
          </a:prstGeom>
        </p:spPr>
      </p:pic>
      <p:sp>
        <p:nvSpPr>
          <p:cNvPr id="14" name="矩形 4">
            <a:extLst>
              <a:ext uri="{FF2B5EF4-FFF2-40B4-BE49-F238E27FC236}">
                <a16:creationId xmlns:a16="http://schemas.microsoft.com/office/drawing/2014/main" id="{AF688A08-4030-5244-911A-1282C5E3893B}"/>
              </a:ext>
            </a:extLst>
          </p:cNvPr>
          <p:cNvSpPr/>
          <p:nvPr/>
        </p:nvSpPr>
        <p:spPr>
          <a:xfrm>
            <a:off x="1350163" y="116653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 Original</a:t>
            </a:r>
          </a:p>
        </p:txBody>
      </p:sp>
      <p:sp>
        <p:nvSpPr>
          <p:cNvPr id="15" name="矩形 4">
            <a:extLst>
              <a:ext uri="{FF2B5EF4-FFF2-40B4-BE49-F238E27FC236}">
                <a16:creationId xmlns:a16="http://schemas.microsoft.com/office/drawing/2014/main" id="{169EBD44-436F-2746-ACFC-6B422B587401}"/>
              </a:ext>
            </a:extLst>
          </p:cNvPr>
          <p:cNvSpPr/>
          <p:nvPr/>
        </p:nvSpPr>
        <p:spPr>
          <a:xfrm>
            <a:off x="1350163" y="367750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 with Negative Sample</a:t>
            </a:r>
          </a:p>
        </p:txBody>
      </p:sp>
      <p:pic>
        <p:nvPicPr>
          <p:cNvPr id="8" name="Picture 7">
            <a:extLst>
              <a:ext uri="{FF2B5EF4-FFF2-40B4-BE49-F238E27FC236}">
                <a16:creationId xmlns:a16="http://schemas.microsoft.com/office/drawing/2014/main" id="{CF0AD0B8-E987-AD44-9D80-62E5E4DCC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055" y="4574951"/>
            <a:ext cx="7005098" cy="830305"/>
          </a:xfrm>
          <a:prstGeom prst="rect">
            <a:avLst/>
          </a:prstGeom>
        </p:spPr>
      </p:pic>
    </p:spTree>
    <p:custDataLst>
      <p:tags r:id="rId1"/>
    </p:custDataLst>
    <p:extLst>
      <p:ext uri="{BB962C8B-B14F-4D97-AF65-F5344CB8AC3E}">
        <p14:creationId xmlns:p14="http://schemas.microsoft.com/office/powerpoint/2010/main" val="151574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457037" cy="553998"/>
          </a:xfrm>
          <a:prstGeom prst="rect">
            <a:avLst/>
          </a:prstGeom>
          <a:noFill/>
        </p:spPr>
        <p:txBody>
          <a:bodyPr wrap="none" rtlCol="0">
            <a:spAutoFit/>
          </a:bodyPr>
          <a:lstStyle/>
          <a:p>
            <a:r>
              <a:rPr lang="en-US" sz="3000" dirty="0"/>
              <a:t>Unigram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172</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Used as the distribution for sampling</a:t>
            </a:r>
          </a:p>
        </p:txBody>
      </p:sp>
      <p:pic>
        <p:nvPicPr>
          <p:cNvPr id="7" name="Picture 6">
            <a:extLst>
              <a:ext uri="{FF2B5EF4-FFF2-40B4-BE49-F238E27FC236}">
                <a16:creationId xmlns:a16="http://schemas.microsoft.com/office/drawing/2014/main" id="{B89B7799-0CDE-B941-A406-8A56BA9C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83" y="2078217"/>
            <a:ext cx="6623833" cy="825551"/>
          </a:xfrm>
          <a:prstGeom prst="rect">
            <a:avLst/>
          </a:prstGeom>
        </p:spPr>
      </p:pic>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978476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173</a:t>
            </a:fld>
            <a:endParaRPr lang="zh-CN" altLang="en-US"/>
          </a:p>
        </p:txBody>
      </p:sp>
      <p:sp>
        <p:nvSpPr>
          <p:cNvPr id="8" name="矩形 4">
            <a:extLst>
              <a:ext uri="{FF2B5EF4-FFF2-40B4-BE49-F238E27FC236}">
                <a16:creationId xmlns:a16="http://schemas.microsoft.com/office/drawing/2014/main" id="{86D37168-6467-5444-906D-8822F6887D2D}"/>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Co-occurrence Matrix</a:t>
            </a:r>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1" name="矩形 4">
            <a:extLst>
              <a:ext uri="{FF2B5EF4-FFF2-40B4-BE49-F238E27FC236}">
                <a16:creationId xmlns:a16="http://schemas.microsoft.com/office/drawing/2014/main" id="{4CC1250E-EB8F-2B4A-BDAA-261A285DB059}"/>
              </a:ext>
            </a:extLst>
          </p:cNvPr>
          <p:cNvSpPr/>
          <p:nvPr/>
        </p:nvSpPr>
        <p:spPr>
          <a:xfrm>
            <a:off x="1811266" y="2060158"/>
            <a:ext cx="10496026" cy="1230593"/>
          </a:xfrm>
          <a:prstGeom prst="rect">
            <a:avLst/>
          </a:prstGeom>
        </p:spPr>
        <p:txBody>
          <a:bodyPr wrap="square">
            <a:spAutoFit/>
          </a:bodyPr>
          <a:lstStyle/>
          <a:p>
            <a:pPr marL="571500" indent="-571500">
              <a:lnSpc>
                <a:spcPct val="150000"/>
              </a:lnSpc>
              <a:buFont typeface="+mj-lt"/>
              <a:buAutoNum type="romanUcPeriod"/>
            </a:pPr>
            <a:r>
              <a:rPr lang="en-US" sz="2600" dirty="0"/>
              <a:t>Windows: Word2Vec</a:t>
            </a:r>
          </a:p>
          <a:p>
            <a:pPr marL="571500" indent="-571500">
              <a:lnSpc>
                <a:spcPct val="150000"/>
              </a:lnSpc>
              <a:buFont typeface="+mj-lt"/>
              <a:buAutoNum type="romanUcPeriod"/>
            </a:pPr>
            <a:r>
              <a:rPr lang="en-US" sz="2600" dirty="0"/>
              <a:t>Word-Document: Word-Document related</a:t>
            </a:r>
          </a:p>
        </p:txBody>
      </p:sp>
      <p:sp>
        <p:nvSpPr>
          <p:cNvPr id="12" name="矩形 4">
            <a:extLst>
              <a:ext uri="{FF2B5EF4-FFF2-40B4-BE49-F238E27FC236}">
                <a16:creationId xmlns:a16="http://schemas.microsoft.com/office/drawing/2014/main" id="{F87C5A99-B786-5D4A-9CB7-AB989726FE64}"/>
              </a:ext>
            </a:extLst>
          </p:cNvPr>
          <p:cNvSpPr/>
          <p:nvPr/>
        </p:nvSpPr>
        <p:spPr>
          <a:xfrm>
            <a:off x="1348765" y="360596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293" y="4349198"/>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625" y="4358697"/>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891293" y="4161743"/>
            <a:ext cx="10496026" cy="630429"/>
          </a:xfrm>
          <a:prstGeom prst="rect">
            <a:avLst/>
          </a:prstGeom>
        </p:spPr>
        <p:txBody>
          <a:bodyPr wrap="square">
            <a:spAutoFit/>
          </a:bodyPr>
          <a:lstStyle/>
          <a:p>
            <a:pPr>
              <a:lnSpc>
                <a:spcPct val="150000"/>
              </a:lnSpc>
            </a:pPr>
            <a:r>
              <a:rPr lang="en-US" sz="2600" dirty="0"/>
              <a:t>:</a:t>
            </a:r>
          </a:p>
        </p:txBody>
      </p:sp>
    </p:spTree>
    <p:custDataLst>
      <p:tags r:id="rId1"/>
    </p:custDataLst>
    <p:extLst>
      <p:ext uri="{BB962C8B-B14F-4D97-AF65-F5344CB8AC3E}">
        <p14:creationId xmlns:p14="http://schemas.microsoft.com/office/powerpoint/2010/main" val="27944733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174</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2" name="矩形 4">
            <a:extLst>
              <a:ext uri="{FF2B5EF4-FFF2-40B4-BE49-F238E27FC236}">
                <a16:creationId xmlns:a16="http://schemas.microsoft.com/office/drawing/2014/main" id="{F87C5A99-B786-5D4A-9CB7-AB989726FE64}"/>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Word-Document (Ex: LSA)</a:t>
            </a:r>
          </a:p>
        </p:txBody>
      </p:sp>
      <p:pic>
        <p:nvPicPr>
          <p:cNvPr id="5" name="Picture 4">
            <a:extLst>
              <a:ext uri="{FF2B5EF4-FFF2-40B4-BE49-F238E27FC236}">
                <a16:creationId xmlns:a16="http://schemas.microsoft.com/office/drawing/2014/main" id="{B45576B6-54F3-EE4D-8A9A-67EE3C5D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10" y="1871229"/>
            <a:ext cx="381000" cy="457200"/>
          </a:xfrm>
          <a:prstGeom prst="rect">
            <a:avLst/>
          </a:prstGeom>
        </p:spPr>
      </p:pic>
      <p:pic>
        <p:nvPicPr>
          <p:cNvPr id="13" name="Picture 12">
            <a:extLst>
              <a:ext uri="{FF2B5EF4-FFF2-40B4-BE49-F238E27FC236}">
                <a16:creationId xmlns:a16="http://schemas.microsoft.com/office/drawing/2014/main" id="{3C0FC91D-36BC-2147-8108-90AD1F9B1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42" y="1880728"/>
            <a:ext cx="1282700" cy="457200"/>
          </a:xfrm>
          <a:prstGeom prst="rect">
            <a:avLst/>
          </a:prstGeom>
        </p:spPr>
      </p:pic>
      <p:sp>
        <p:nvSpPr>
          <p:cNvPr id="14" name="矩形 4">
            <a:extLst>
              <a:ext uri="{FF2B5EF4-FFF2-40B4-BE49-F238E27FC236}">
                <a16:creationId xmlns:a16="http://schemas.microsoft.com/office/drawing/2014/main" id="{2350FCDC-4EA9-B040-A2C9-250D8875E6C4}"/>
              </a:ext>
            </a:extLst>
          </p:cNvPr>
          <p:cNvSpPr/>
          <p:nvPr/>
        </p:nvSpPr>
        <p:spPr>
          <a:xfrm>
            <a:off x="2692510" y="1683774"/>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5F44516F-8702-DC40-8FC8-7729A0C94685}"/>
              </a:ext>
            </a:extLst>
          </p:cNvPr>
          <p:cNvSpPr/>
          <p:nvPr/>
        </p:nvSpPr>
        <p:spPr>
          <a:xfrm>
            <a:off x="1695974" y="2662487"/>
            <a:ext cx="10496026" cy="630429"/>
          </a:xfrm>
          <a:prstGeom prst="rect">
            <a:avLst/>
          </a:prstGeom>
        </p:spPr>
        <p:txBody>
          <a:bodyPr wrap="square">
            <a:spAutoFit/>
          </a:bodyPr>
          <a:lstStyle/>
          <a:p>
            <a:pPr>
              <a:lnSpc>
                <a:spcPct val="150000"/>
              </a:lnSpc>
            </a:pPr>
            <a:r>
              <a:rPr lang="en-US" sz="2600" dirty="0"/>
              <a:t>Ex: </a:t>
            </a:r>
          </a:p>
        </p:txBody>
      </p:sp>
      <p:sp>
        <p:nvSpPr>
          <p:cNvPr id="16" name="矩形 4">
            <a:extLst>
              <a:ext uri="{FF2B5EF4-FFF2-40B4-BE49-F238E27FC236}">
                <a16:creationId xmlns:a16="http://schemas.microsoft.com/office/drawing/2014/main" id="{8DDC8AB8-0C48-E74F-8D21-719D61BB438A}"/>
              </a:ext>
            </a:extLst>
          </p:cNvPr>
          <p:cNvSpPr/>
          <p:nvPr/>
        </p:nvSpPr>
        <p:spPr>
          <a:xfrm>
            <a:off x="2692510" y="2932224"/>
            <a:ext cx="10496026" cy="183075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 like deep learning</a:t>
            </a:r>
          </a:p>
          <a:p>
            <a:pPr marL="457200" indent="-457200">
              <a:lnSpc>
                <a:spcPct val="150000"/>
              </a:lnSpc>
              <a:buFont typeface="Arial" panose="020B0604020202020204" pitchFamily="34" charset="0"/>
              <a:buChar char="•"/>
            </a:pPr>
            <a:r>
              <a:rPr lang="en-US" sz="2600" dirty="0"/>
              <a:t>I like NLP</a:t>
            </a:r>
          </a:p>
          <a:p>
            <a:pPr marL="457200" indent="-457200">
              <a:lnSpc>
                <a:spcPct val="150000"/>
              </a:lnSpc>
              <a:buFont typeface="Arial" panose="020B0604020202020204" pitchFamily="34" charset="0"/>
              <a:buChar char="•"/>
            </a:pPr>
            <a:r>
              <a:rPr lang="en-US" sz="2600" dirty="0"/>
              <a:t>I enjoy flying</a:t>
            </a:r>
          </a:p>
        </p:txBody>
      </p:sp>
    </p:spTree>
    <p:custDataLst>
      <p:tags r:id="rId1"/>
    </p:custDataLst>
    <p:extLst>
      <p:ext uri="{BB962C8B-B14F-4D97-AF65-F5344CB8AC3E}">
        <p14:creationId xmlns:p14="http://schemas.microsoft.com/office/powerpoint/2010/main" val="6446130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629222" cy="553998"/>
          </a:xfrm>
          <a:prstGeom prst="rect">
            <a:avLst/>
          </a:prstGeom>
          <a:noFill/>
        </p:spPr>
        <p:txBody>
          <a:bodyPr wrap="none" rtlCol="0">
            <a:spAutoFit/>
          </a:bodyPr>
          <a:lstStyle/>
          <a:p>
            <a:r>
              <a:rPr lang="en-US" sz="3000" dirty="0" err="1"/>
              <a:t>GloVe</a:t>
            </a:r>
            <a:r>
              <a:rPr lang="en-US" sz="3000" dirty="0"/>
              <a:t>: Training – Problems with Co-occurrence counts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175</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7" name="Picture 6">
            <a:extLst>
              <a:ext uri="{FF2B5EF4-FFF2-40B4-BE49-F238E27FC236}">
                <a16:creationId xmlns:a16="http://schemas.microsoft.com/office/drawing/2014/main" id="{8A8F28F3-666C-9A42-A4C3-70370986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242" y="1744155"/>
            <a:ext cx="7238337" cy="3369689"/>
          </a:xfrm>
          <a:prstGeom prst="rect">
            <a:avLst/>
          </a:prstGeom>
        </p:spPr>
      </p:pic>
    </p:spTree>
    <p:custDataLst>
      <p:tags r:id="rId1"/>
    </p:custDataLst>
    <p:extLst>
      <p:ext uri="{BB962C8B-B14F-4D97-AF65-F5344CB8AC3E}">
        <p14:creationId xmlns:p14="http://schemas.microsoft.com/office/powerpoint/2010/main" val="2026395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176</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Singular Value Decomposition (SVD)</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pic>
        <p:nvPicPr>
          <p:cNvPr id="23" name="Picture 22">
            <a:extLst>
              <a:ext uri="{FF2B5EF4-FFF2-40B4-BE49-F238E27FC236}">
                <a16:creationId xmlns:a16="http://schemas.microsoft.com/office/drawing/2014/main" id="{7C5EC4CC-6D1D-784D-BA77-5E156EDB2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412" y="2604387"/>
            <a:ext cx="7561690" cy="2694189"/>
          </a:xfrm>
          <a:prstGeom prst="rect">
            <a:avLst/>
          </a:prstGeom>
        </p:spPr>
      </p:pic>
      <p:sp>
        <p:nvSpPr>
          <p:cNvPr id="24" name="Rectangle 23">
            <a:extLst>
              <a:ext uri="{FF2B5EF4-FFF2-40B4-BE49-F238E27FC236}">
                <a16:creationId xmlns:a16="http://schemas.microsoft.com/office/drawing/2014/main" id="{45213ECC-90ED-8249-9F8E-1D171B3D1F2F}"/>
              </a:ext>
            </a:extLst>
          </p:cNvPr>
          <p:cNvSpPr/>
          <p:nvPr/>
        </p:nvSpPr>
        <p:spPr>
          <a:xfrm>
            <a:off x="3929677" y="5217726"/>
            <a:ext cx="3639522" cy="492443"/>
          </a:xfrm>
          <a:prstGeom prst="rect">
            <a:avLst/>
          </a:prstGeom>
        </p:spPr>
        <p:txBody>
          <a:bodyPr wrap="none">
            <a:spAutoFit/>
          </a:bodyPr>
          <a:lstStyle/>
          <a:p>
            <a:r>
              <a:rPr lang="en-US" sz="2600" i="1" dirty="0">
                <a:latin typeface="Calibri" panose="020F0502020204030204" pitchFamily="34" charset="0"/>
              </a:rPr>
              <a:t>U </a:t>
            </a:r>
            <a:r>
              <a:rPr lang="en-US" sz="2600" dirty="0">
                <a:latin typeface="Calibri" panose="020F0502020204030204" pitchFamily="34" charset="0"/>
              </a:rPr>
              <a:t>and </a:t>
            </a:r>
            <a:r>
              <a:rPr lang="en-US" sz="2600" i="1" dirty="0">
                <a:latin typeface="Calibri" panose="020F0502020204030204" pitchFamily="34" charset="0"/>
              </a:rPr>
              <a:t>V </a:t>
            </a:r>
            <a:r>
              <a:rPr lang="en-US" sz="2600" dirty="0">
                <a:latin typeface="Calibri" panose="020F0502020204030204" pitchFamily="34" charset="0"/>
              </a:rPr>
              <a:t>are orthonormal </a:t>
            </a:r>
            <a:endParaRPr lang="en-US" sz="2600" dirty="0">
              <a:effectLst/>
            </a:endParaRPr>
          </a:p>
        </p:txBody>
      </p:sp>
    </p:spTree>
    <p:custDataLst>
      <p:tags r:id="rId1"/>
    </p:custDataLst>
    <p:extLst>
      <p:ext uri="{BB962C8B-B14F-4D97-AF65-F5344CB8AC3E}">
        <p14:creationId xmlns:p14="http://schemas.microsoft.com/office/powerpoint/2010/main" val="41565291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177</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17" name="矩形 4">
            <a:extLst>
              <a:ext uri="{FF2B5EF4-FFF2-40B4-BE49-F238E27FC236}">
                <a16:creationId xmlns:a16="http://schemas.microsoft.com/office/drawing/2014/main" id="{BA9C6E01-48D2-C64B-AB6C-22C83DF77E22}"/>
              </a:ext>
            </a:extLst>
          </p:cNvPr>
          <p:cNvSpPr/>
          <p:nvPr/>
        </p:nvSpPr>
        <p:spPr>
          <a:xfrm>
            <a:off x="1149982" y="112799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Hacks to X (used in Rhode et al., 2005)</a:t>
            </a:r>
          </a:p>
        </p:txBody>
      </p:sp>
      <p:pic>
        <p:nvPicPr>
          <p:cNvPr id="7" name="Picture 6">
            <a:extLst>
              <a:ext uri="{FF2B5EF4-FFF2-40B4-BE49-F238E27FC236}">
                <a16:creationId xmlns:a16="http://schemas.microsoft.com/office/drawing/2014/main" id="{56C3CAC3-2366-1448-A529-FD684F367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257" y="2152448"/>
            <a:ext cx="381000" cy="457200"/>
          </a:xfrm>
          <a:prstGeom prst="rect">
            <a:avLst/>
          </a:prstGeom>
        </p:spPr>
      </p:pic>
      <p:pic>
        <p:nvPicPr>
          <p:cNvPr id="9" name="Picture 8">
            <a:extLst>
              <a:ext uri="{FF2B5EF4-FFF2-40B4-BE49-F238E27FC236}">
                <a16:creationId xmlns:a16="http://schemas.microsoft.com/office/drawing/2014/main" id="{713FA7D3-BCA9-E64D-9986-5F81E29FD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08" y="2168405"/>
            <a:ext cx="1054100" cy="469900"/>
          </a:xfrm>
          <a:prstGeom prst="rect">
            <a:avLst/>
          </a:prstGeom>
        </p:spPr>
      </p:pic>
      <p:pic>
        <p:nvPicPr>
          <p:cNvPr id="19" name="Picture 18">
            <a:extLst>
              <a:ext uri="{FF2B5EF4-FFF2-40B4-BE49-F238E27FC236}">
                <a16:creationId xmlns:a16="http://schemas.microsoft.com/office/drawing/2014/main" id="{B2BB4F4D-04B0-124A-8C1E-493E7F3E6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241" y="2147187"/>
            <a:ext cx="381000" cy="457200"/>
          </a:xfrm>
          <a:prstGeom prst="rect">
            <a:avLst/>
          </a:prstGeom>
        </p:spPr>
      </p:pic>
      <p:pic>
        <p:nvPicPr>
          <p:cNvPr id="20" name="Picture 19">
            <a:extLst>
              <a:ext uri="{FF2B5EF4-FFF2-40B4-BE49-F238E27FC236}">
                <a16:creationId xmlns:a16="http://schemas.microsoft.com/office/drawing/2014/main" id="{F32C6D92-A04F-EA4D-8720-FA39A053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573" y="2156686"/>
            <a:ext cx="1282700" cy="457200"/>
          </a:xfrm>
          <a:prstGeom prst="rect">
            <a:avLst/>
          </a:prstGeom>
        </p:spPr>
      </p:pic>
      <p:sp>
        <p:nvSpPr>
          <p:cNvPr id="21" name="矩形 4">
            <a:extLst>
              <a:ext uri="{FF2B5EF4-FFF2-40B4-BE49-F238E27FC236}">
                <a16:creationId xmlns:a16="http://schemas.microsoft.com/office/drawing/2014/main" id="{3D19B115-4110-D146-8A2A-3C22DDD8E507}"/>
              </a:ext>
            </a:extLst>
          </p:cNvPr>
          <p:cNvSpPr/>
          <p:nvPr/>
        </p:nvSpPr>
        <p:spPr>
          <a:xfrm>
            <a:off x="2573241" y="1959732"/>
            <a:ext cx="10496026" cy="630429"/>
          </a:xfrm>
          <a:prstGeom prst="rect">
            <a:avLst/>
          </a:prstGeom>
        </p:spPr>
        <p:txBody>
          <a:bodyPr wrap="square">
            <a:spAutoFit/>
          </a:bodyPr>
          <a:lstStyle/>
          <a:p>
            <a:pPr>
              <a:lnSpc>
                <a:spcPct val="150000"/>
              </a:lnSpc>
            </a:pPr>
            <a:r>
              <a:rPr lang="en-US" sz="2600" dirty="0"/>
              <a:t>:</a:t>
            </a:r>
          </a:p>
        </p:txBody>
      </p:sp>
      <p:sp>
        <p:nvSpPr>
          <p:cNvPr id="22" name="矩形 4">
            <a:extLst>
              <a:ext uri="{FF2B5EF4-FFF2-40B4-BE49-F238E27FC236}">
                <a16:creationId xmlns:a16="http://schemas.microsoft.com/office/drawing/2014/main" id="{EB64ECE3-F6D4-E644-971C-1C4B5D6F84E9}"/>
              </a:ext>
            </a:extLst>
          </p:cNvPr>
          <p:cNvSpPr/>
          <p:nvPr/>
        </p:nvSpPr>
        <p:spPr>
          <a:xfrm>
            <a:off x="6240117" y="1961952"/>
            <a:ext cx="10496026" cy="630429"/>
          </a:xfrm>
          <a:prstGeom prst="rect">
            <a:avLst/>
          </a:prstGeom>
        </p:spPr>
        <p:txBody>
          <a:bodyPr wrap="square">
            <a:spAutoFit/>
          </a:bodyPr>
          <a:lstStyle/>
          <a:p>
            <a:pPr>
              <a:lnSpc>
                <a:spcPct val="150000"/>
              </a:lnSpc>
            </a:pPr>
            <a:r>
              <a:rPr lang="en-US" sz="2600" dirty="0"/>
              <a:t>:</a:t>
            </a:r>
          </a:p>
        </p:txBody>
      </p:sp>
      <p:sp>
        <p:nvSpPr>
          <p:cNvPr id="15" name="矩形 4">
            <a:extLst>
              <a:ext uri="{FF2B5EF4-FFF2-40B4-BE49-F238E27FC236}">
                <a16:creationId xmlns:a16="http://schemas.microsoft.com/office/drawing/2014/main" id="{A8F8D6A2-8589-DF45-A011-D7D24C0740D7}"/>
              </a:ext>
            </a:extLst>
          </p:cNvPr>
          <p:cNvSpPr/>
          <p:nvPr/>
        </p:nvSpPr>
        <p:spPr>
          <a:xfrm>
            <a:off x="1149982" y="3150186"/>
            <a:ext cx="10496026" cy="2230867"/>
          </a:xfrm>
          <a:prstGeom prst="rect">
            <a:avLst/>
          </a:prstGeom>
        </p:spPr>
        <p:txBody>
          <a:bodyPr wrap="square">
            <a:spAutoFit/>
          </a:bodyPr>
          <a:lstStyle/>
          <a:p>
            <a:pPr marL="571500" indent="-571500">
              <a:lnSpc>
                <a:spcPct val="150000"/>
              </a:lnSpc>
              <a:buFont typeface="+mj-lt"/>
              <a:buAutoNum type="romanLcPeriod"/>
            </a:pPr>
            <a:r>
              <a:rPr lang="en-US" sz="2600" dirty="0"/>
              <a:t>Scaling the counts</a:t>
            </a:r>
          </a:p>
          <a:p>
            <a:pPr marL="571500" indent="-571500">
              <a:lnSpc>
                <a:spcPct val="150000"/>
              </a:lnSpc>
              <a:buFont typeface="+mj-lt"/>
              <a:buAutoNum type="romanLcPeriod"/>
            </a:pPr>
            <a:r>
              <a:rPr lang="en-US" sz="2600" dirty="0"/>
              <a:t>min(</a:t>
            </a:r>
            <a:r>
              <a:rPr lang="en-US" sz="2600" dirty="0" err="1"/>
              <a:t>X,t</a:t>
            </a:r>
            <a:r>
              <a:rPr lang="en-US" sz="2600" dirty="0"/>
              <a:t>), with t ≈ 100 </a:t>
            </a:r>
          </a:p>
          <a:p>
            <a:pPr marL="571500" indent="-571500">
              <a:buFont typeface="+mj-lt"/>
              <a:buAutoNum type="romanLcPeriod"/>
            </a:pPr>
            <a:r>
              <a:rPr lang="en-US" sz="2600" dirty="0"/>
              <a:t>Use Pearson correlations instead of counts, then set negative values to 0 </a:t>
            </a:r>
          </a:p>
          <a:p>
            <a:pPr marL="571500" indent="-571500">
              <a:lnSpc>
                <a:spcPct val="150000"/>
              </a:lnSpc>
              <a:buFont typeface="+mj-lt"/>
              <a:buAutoNum type="romanLcPeriod"/>
            </a:pPr>
            <a:endParaRPr lang="en-US" sz="2600" dirty="0"/>
          </a:p>
        </p:txBody>
      </p:sp>
    </p:spTree>
    <p:custDataLst>
      <p:tags r:id="rId1"/>
    </p:custDataLst>
    <p:extLst>
      <p:ext uri="{BB962C8B-B14F-4D97-AF65-F5344CB8AC3E}">
        <p14:creationId xmlns:p14="http://schemas.microsoft.com/office/powerpoint/2010/main" val="3843198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678769" cy="553998"/>
          </a:xfrm>
          <a:prstGeom prst="rect">
            <a:avLst/>
          </a:prstGeom>
          <a:noFill/>
        </p:spPr>
        <p:txBody>
          <a:bodyPr wrap="none" rtlCol="0">
            <a:spAutoFit/>
          </a:bodyPr>
          <a:lstStyle/>
          <a:p>
            <a:r>
              <a:rPr lang="en-US" sz="3000" dirty="0" err="1"/>
              <a:t>GloVe</a:t>
            </a:r>
            <a:r>
              <a:rPr lang="en-US" sz="3000" dirty="0"/>
              <a:t>: Training – Dimensionality Reduction on X</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178</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pic>
        <p:nvPicPr>
          <p:cNvPr id="8" name="Picture 7">
            <a:extLst>
              <a:ext uri="{FF2B5EF4-FFF2-40B4-BE49-F238E27FC236}">
                <a16:creationId xmlns:a16="http://schemas.microsoft.com/office/drawing/2014/main" id="{A12E931C-3B13-DF4A-89F3-DDC39DF4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95" y="1359655"/>
            <a:ext cx="4646810" cy="4419710"/>
          </a:xfrm>
          <a:prstGeom prst="rect">
            <a:avLst/>
          </a:prstGeom>
        </p:spPr>
      </p:pic>
      <p:pic>
        <p:nvPicPr>
          <p:cNvPr id="12" name="Picture 11">
            <a:extLst>
              <a:ext uri="{FF2B5EF4-FFF2-40B4-BE49-F238E27FC236}">
                <a16:creationId xmlns:a16="http://schemas.microsoft.com/office/drawing/2014/main" id="{D2EE2C40-C395-B245-9CE6-CC7633120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263" y="1722378"/>
            <a:ext cx="6638565" cy="3694264"/>
          </a:xfrm>
          <a:prstGeom prst="rect">
            <a:avLst/>
          </a:prstGeom>
        </p:spPr>
      </p:pic>
    </p:spTree>
    <p:custDataLst>
      <p:tags r:id="rId1"/>
    </p:custDataLst>
    <p:extLst>
      <p:ext uri="{BB962C8B-B14F-4D97-AF65-F5344CB8AC3E}">
        <p14:creationId xmlns:p14="http://schemas.microsoft.com/office/powerpoint/2010/main" val="2133307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58161" cy="553998"/>
          </a:xfrm>
          <a:prstGeom prst="rect">
            <a:avLst/>
          </a:prstGeom>
          <a:noFill/>
        </p:spPr>
        <p:txBody>
          <a:bodyPr wrap="none" rtlCol="0">
            <a:spAutoFit/>
          </a:bodyPr>
          <a:lstStyle/>
          <a:p>
            <a:r>
              <a:rPr lang="en-US" sz="3000" dirty="0" err="1"/>
              <a:t>GloVe</a:t>
            </a:r>
            <a:r>
              <a:rPr lang="en-US" sz="3000" dirty="0"/>
              <a:t>: Training – Core Techniques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179</a:t>
            </a:fld>
            <a:endParaRPr lang="zh-CN" altLang="en-US"/>
          </a:p>
        </p:txBody>
      </p:sp>
      <p:sp>
        <p:nvSpPr>
          <p:cNvPr id="10" name="Rectangle 9">
            <a:extLst>
              <a:ext uri="{FF2B5EF4-FFF2-40B4-BE49-F238E27FC236}">
                <a16:creationId xmlns:a16="http://schemas.microsoft.com/office/drawing/2014/main" id="{D22B5536-FD9D-3649-AC61-B00DB490BCB8}"/>
              </a:ext>
            </a:extLst>
          </p:cNvPr>
          <p:cNvSpPr/>
          <p:nvPr/>
        </p:nvSpPr>
        <p:spPr>
          <a:xfrm>
            <a:off x="0" y="6215746"/>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
        <p:nvSpPr>
          <p:cNvPr id="9" name="矩形 4">
            <a:extLst>
              <a:ext uri="{FF2B5EF4-FFF2-40B4-BE49-F238E27FC236}">
                <a16:creationId xmlns:a16="http://schemas.microsoft.com/office/drawing/2014/main" id="{2374B23D-CE60-F94A-BA3F-B3E0F99974D2}"/>
              </a:ext>
            </a:extLst>
          </p:cNvPr>
          <p:cNvSpPr/>
          <p:nvPr/>
        </p:nvSpPr>
        <p:spPr>
          <a:xfrm>
            <a:off x="1242968" y="261390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Combine count based SVD model and direct prediction model</a:t>
            </a:r>
          </a:p>
        </p:txBody>
      </p:sp>
      <p:sp>
        <p:nvSpPr>
          <p:cNvPr id="11" name="矩形 4">
            <a:extLst>
              <a:ext uri="{FF2B5EF4-FFF2-40B4-BE49-F238E27FC236}">
                <a16:creationId xmlns:a16="http://schemas.microsoft.com/office/drawing/2014/main" id="{DF28F19B-BE39-A545-B156-278D512663BE}"/>
              </a:ext>
            </a:extLst>
          </p:cNvPr>
          <p:cNvSpPr/>
          <p:nvPr/>
        </p:nvSpPr>
        <p:spPr>
          <a:xfrm>
            <a:off x="1242968" y="1421414"/>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Counted based model  </a:t>
            </a:r>
            <a:r>
              <a:rPr lang="en-US" sz="2600" dirty="0">
                <a:sym typeface="Wingdings" pitchFamily="2" charset="2"/>
              </a:rPr>
              <a:t>--&gt; Co-occurrence Matrix</a:t>
            </a:r>
          </a:p>
        </p:txBody>
      </p:sp>
      <p:sp>
        <p:nvSpPr>
          <p:cNvPr id="4" name="Rectangle 3">
            <a:extLst>
              <a:ext uri="{FF2B5EF4-FFF2-40B4-BE49-F238E27FC236}">
                <a16:creationId xmlns:a16="http://schemas.microsoft.com/office/drawing/2014/main" id="{AA5EF1CF-0DF0-C043-AC73-5C27DD232DE8}"/>
              </a:ext>
            </a:extLst>
          </p:cNvPr>
          <p:cNvSpPr/>
          <p:nvPr/>
        </p:nvSpPr>
        <p:spPr>
          <a:xfrm>
            <a:off x="2039576" y="2051843"/>
            <a:ext cx="8902810" cy="464871"/>
          </a:xfrm>
          <a:prstGeom prst="rect">
            <a:avLst/>
          </a:prstGeom>
        </p:spPr>
        <p:txBody>
          <a:bodyPr wrap="square">
            <a:spAutoFit/>
          </a:bodyPr>
          <a:lstStyle/>
          <a:p>
            <a:pPr>
              <a:lnSpc>
                <a:spcPct val="150000"/>
              </a:lnSpc>
            </a:pPr>
            <a:r>
              <a:rPr lang="en-US" dirty="0">
                <a:sym typeface="Wingdings" pitchFamily="2" charset="2"/>
              </a:rPr>
              <a:t>Only performs well on high-probability words and worse on word analogy tasks </a:t>
            </a:r>
            <a:endParaRPr lang="en-US" dirty="0"/>
          </a:p>
        </p:txBody>
      </p:sp>
    </p:spTree>
    <p:custDataLst>
      <p:tags r:id="rId1"/>
    </p:custDataLst>
    <p:extLst>
      <p:ext uri="{BB962C8B-B14F-4D97-AF65-F5344CB8AC3E}">
        <p14:creationId xmlns:p14="http://schemas.microsoft.com/office/powerpoint/2010/main" val="313602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9" name="Rectangle 8">
            <a:extLst>
              <a:ext uri="{FF2B5EF4-FFF2-40B4-BE49-F238E27FC236}">
                <a16:creationId xmlns:a16="http://schemas.microsoft.com/office/drawing/2014/main" id="{AD11947E-77C7-C942-9B15-81490ADAD9E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696879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180</a:t>
            </a:fld>
            <a:endParaRPr lang="zh-CN" altLang="en-US"/>
          </a:p>
        </p:txBody>
      </p:sp>
      <p:pic>
        <p:nvPicPr>
          <p:cNvPr id="5" name="Picture 4">
            <a:extLst>
              <a:ext uri="{FF2B5EF4-FFF2-40B4-BE49-F238E27FC236}">
                <a16:creationId xmlns:a16="http://schemas.microsoft.com/office/drawing/2014/main" id="{A74EFB67-C79C-8043-892F-1B40B46E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33" y="1489875"/>
            <a:ext cx="8537534" cy="3878249"/>
          </a:xfrm>
          <a:prstGeom prst="rect">
            <a:avLst/>
          </a:prstGeom>
        </p:spPr>
      </p:pic>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sp>
        <p:nvSpPr>
          <p:cNvPr id="9" name="Rectangle 8">
            <a:extLst>
              <a:ext uri="{FF2B5EF4-FFF2-40B4-BE49-F238E27FC236}">
                <a16:creationId xmlns:a16="http://schemas.microsoft.com/office/drawing/2014/main" id="{655651BB-19F5-D442-BC40-5F9A141950CD}"/>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35066140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181</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115185" y="5547022"/>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Crucial Insight: </a:t>
            </a:r>
            <a:r>
              <a:rPr lang="en-US" sz="2600" dirty="0">
                <a:solidFill>
                  <a:srgbClr val="FF0000"/>
                </a:solidFill>
              </a:rPr>
              <a:t>Ratio </a:t>
            </a:r>
            <a:r>
              <a:rPr lang="en-US" sz="2600" dirty="0"/>
              <a:t>of co-occurrence probabilities can encode meaning components</a:t>
            </a:r>
          </a:p>
        </p:txBody>
      </p:sp>
      <p:pic>
        <p:nvPicPr>
          <p:cNvPr id="8" name="Picture 7">
            <a:extLst>
              <a:ext uri="{FF2B5EF4-FFF2-40B4-BE49-F238E27FC236}">
                <a16:creationId xmlns:a16="http://schemas.microsoft.com/office/drawing/2014/main" id="{8154F8B3-E0A4-A140-83CA-B1A4C8B51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89" y="1584836"/>
            <a:ext cx="8119441" cy="3688327"/>
          </a:xfrm>
          <a:prstGeom prst="rect">
            <a:avLst/>
          </a:prstGeom>
        </p:spPr>
      </p:pic>
      <p:sp>
        <p:nvSpPr>
          <p:cNvPr id="10" name="Rectangle 9">
            <a:extLst>
              <a:ext uri="{FF2B5EF4-FFF2-40B4-BE49-F238E27FC236}">
                <a16:creationId xmlns:a16="http://schemas.microsoft.com/office/drawing/2014/main" id="{DA535261-81C9-6040-B5B9-FB778BEF8941}"/>
              </a:ext>
            </a:extLst>
          </p:cNvPr>
          <p:cNvSpPr/>
          <p:nvPr/>
        </p:nvSpPr>
        <p:spPr>
          <a:xfrm>
            <a:off x="0" y="6223697"/>
            <a:ext cx="6096000" cy="646331"/>
          </a:xfrm>
          <a:prstGeom prst="rect">
            <a:avLst/>
          </a:prstGeom>
        </p:spPr>
        <p:txBody>
          <a:bodyPr>
            <a:spAutoFit/>
          </a:bodyPr>
          <a:lstStyle/>
          <a:p>
            <a:r>
              <a:rPr lang="en-US" sz="1200" dirty="0">
                <a:latin typeface="TeXPalladioL"/>
              </a:rPr>
              <a:t>the-</a:t>
            </a:r>
            <a:r>
              <a:rPr lang="en-US" sz="1200" dirty="0" err="1">
                <a:latin typeface="TeXPalladioL"/>
              </a:rPr>
              <a:t>Quert</a:t>
            </a:r>
            <a:r>
              <a:rPr lang="en-US" sz="1200" dirty="0">
                <a:latin typeface="TeXPalladioL"/>
              </a:rPr>
              <a:t>, CS224N</a:t>
            </a:r>
          </a:p>
          <a:p>
            <a:r>
              <a:rPr lang="en-US" sz="1200" dirty="0">
                <a:latin typeface="TeXPalladioL"/>
              </a:rPr>
              <a:t>1 </a:t>
            </a:r>
            <a:r>
              <a:rPr lang="en-US" sz="1200" dirty="0">
                <a:latin typeface="URWPalladioL"/>
              </a:rPr>
              <a:t>Course Instructors: Christopher Manning, Richard </a:t>
            </a:r>
            <a:r>
              <a:rPr lang="en-US" sz="1200" dirty="0" err="1">
                <a:latin typeface="URWPalladioL"/>
              </a:rPr>
              <a:t>Socher</a:t>
            </a:r>
            <a:r>
              <a:rPr lang="en-US" sz="1200" dirty="0">
                <a:latin typeface="URWPalladioL"/>
              </a:rPr>
              <a:t> </a:t>
            </a:r>
            <a:endParaRPr lang="en-US" sz="1200" dirty="0"/>
          </a:p>
          <a:p>
            <a:r>
              <a:rPr lang="en-US" sz="1200" dirty="0">
                <a:latin typeface="TeXPalladioL"/>
              </a:rPr>
              <a:t>2 </a:t>
            </a:r>
            <a:r>
              <a:rPr lang="en-US" sz="1200" dirty="0">
                <a:latin typeface="URWPalladioL"/>
              </a:rPr>
              <a:t>Authors: Rohit Mundra, Emma Peng, Richard </a:t>
            </a:r>
            <a:r>
              <a:rPr lang="en-US" sz="1200" dirty="0" err="1">
                <a:latin typeface="URWPalladioL"/>
              </a:rPr>
              <a:t>Socher</a:t>
            </a:r>
            <a:r>
              <a:rPr lang="en-US" sz="1200" dirty="0">
                <a:latin typeface="URWPalladioL"/>
              </a:rPr>
              <a:t>, Ajay </a:t>
            </a:r>
            <a:r>
              <a:rPr lang="en-US" sz="1200" dirty="0" err="1">
                <a:latin typeface="URWPalladioL"/>
              </a:rPr>
              <a:t>Sohmshetty</a:t>
            </a:r>
            <a:r>
              <a:rPr lang="en-US" sz="1200" dirty="0">
                <a:latin typeface="URWPalladioL"/>
              </a:rPr>
              <a:t>, </a:t>
            </a:r>
            <a:r>
              <a:rPr lang="en-US" sz="1200" dirty="0" err="1">
                <a:latin typeface="URWPalladioL"/>
              </a:rPr>
              <a:t>Amita</a:t>
            </a:r>
            <a:r>
              <a:rPr lang="en-US" sz="1200" dirty="0">
                <a:latin typeface="URWPalladioL"/>
              </a:rPr>
              <a:t> Kamath </a:t>
            </a:r>
            <a:endParaRPr lang="en-US" sz="1200" dirty="0"/>
          </a:p>
        </p:txBody>
      </p:sp>
    </p:spTree>
    <p:custDataLst>
      <p:tags r:id="rId1"/>
    </p:custDataLst>
    <p:extLst>
      <p:ext uri="{BB962C8B-B14F-4D97-AF65-F5344CB8AC3E}">
        <p14:creationId xmlns:p14="http://schemas.microsoft.com/office/powerpoint/2010/main" val="934899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885609" cy="553998"/>
          </a:xfrm>
          <a:prstGeom prst="rect">
            <a:avLst/>
          </a:prstGeom>
          <a:noFill/>
        </p:spPr>
        <p:txBody>
          <a:bodyPr wrap="none" rtlCol="0">
            <a:spAutoFit/>
          </a:bodyPr>
          <a:lstStyle/>
          <a:p>
            <a:r>
              <a:rPr lang="en-US" sz="3000" dirty="0"/>
              <a:t>Processing with Word Sense: Encoding meaning in vector differences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182</a:t>
            </a:fld>
            <a:endParaRPr lang="zh-CN" altLang="en-US"/>
          </a:p>
        </p:txBody>
      </p:sp>
      <p:sp>
        <p:nvSpPr>
          <p:cNvPr id="7" name="矩形 4">
            <a:extLst>
              <a:ext uri="{FF2B5EF4-FFF2-40B4-BE49-F238E27FC236}">
                <a16:creationId xmlns:a16="http://schemas.microsoft.com/office/drawing/2014/main" id="{322CA6BE-3DAC-EB48-813F-7EBA0E7D17BB}"/>
              </a:ext>
            </a:extLst>
          </p:cNvPr>
          <p:cNvSpPr/>
          <p:nvPr/>
        </p:nvSpPr>
        <p:spPr>
          <a:xfrm>
            <a:off x="878510" y="1236748"/>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a:t>
            </a:r>
          </a:p>
        </p:txBody>
      </p:sp>
      <p:sp>
        <p:nvSpPr>
          <p:cNvPr id="9" name="矩形 4">
            <a:extLst>
              <a:ext uri="{FF2B5EF4-FFF2-40B4-BE49-F238E27FC236}">
                <a16:creationId xmlns:a16="http://schemas.microsoft.com/office/drawing/2014/main" id="{2CC91425-F016-074A-BA4F-9DBF00EDFF8F}"/>
              </a:ext>
            </a:extLst>
          </p:cNvPr>
          <p:cNvSpPr/>
          <p:nvPr/>
        </p:nvSpPr>
        <p:spPr>
          <a:xfrm>
            <a:off x="878510" y="3289509"/>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Log-bilinear model with Vector differences: </a:t>
            </a:r>
          </a:p>
        </p:txBody>
      </p:sp>
      <p:pic>
        <p:nvPicPr>
          <p:cNvPr id="5" name="Picture 4">
            <a:extLst>
              <a:ext uri="{FF2B5EF4-FFF2-40B4-BE49-F238E27FC236}">
                <a16:creationId xmlns:a16="http://schemas.microsoft.com/office/drawing/2014/main" id="{5D625A26-2D99-3344-B195-FFFCEC073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13833"/>
            <a:ext cx="3149600" cy="647700"/>
          </a:xfrm>
          <a:prstGeom prst="rect">
            <a:avLst/>
          </a:prstGeom>
        </p:spPr>
      </p:pic>
      <p:pic>
        <p:nvPicPr>
          <p:cNvPr id="11" name="Picture 10">
            <a:extLst>
              <a:ext uri="{FF2B5EF4-FFF2-40B4-BE49-F238E27FC236}">
                <a16:creationId xmlns:a16="http://schemas.microsoft.com/office/drawing/2014/main" id="{E9E35488-851E-4B4F-BF63-CD72C50B0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183865"/>
            <a:ext cx="4102100" cy="647700"/>
          </a:xfrm>
          <a:prstGeom prst="rect">
            <a:avLst/>
          </a:prstGeom>
        </p:spPr>
      </p:pic>
      <p:pic>
        <p:nvPicPr>
          <p:cNvPr id="13" name="Picture 12">
            <a:extLst>
              <a:ext uri="{FF2B5EF4-FFF2-40B4-BE49-F238E27FC236}">
                <a16:creationId xmlns:a16="http://schemas.microsoft.com/office/drawing/2014/main" id="{144118BD-2528-3A44-B0D6-F02D92CE8D33}"/>
              </a:ext>
            </a:extLst>
          </p:cNvPr>
          <p:cNvPicPr>
            <a:picLocks noChangeAspect="1"/>
          </p:cNvPicPr>
          <p:nvPr/>
        </p:nvPicPr>
        <p:blipFill rotWithShape="1">
          <a:blip r:embed="rId5">
            <a:extLst>
              <a:ext uri="{28A0092B-C50C-407E-A947-70E740481C1C}">
                <a14:useLocalDpi xmlns:a14="http://schemas.microsoft.com/office/drawing/2010/main" val="0"/>
              </a:ext>
            </a:extLst>
          </a:blip>
          <a:srcRect r="34819"/>
          <a:stretch/>
        </p:blipFill>
        <p:spPr>
          <a:xfrm>
            <a:off x="2881188" y="5040312"/>
            <a:ext cx="5475633" cy="1225316"/>
          </a:xfrm>
          <a:prstGeom prst="rect">
            <a:avLst/>
          </a:prstGeom>
        </p:spPr>
      </p:pic>
      <p:sp>
        <p:nvSpPr>
          <p:cNvPr id="15" name="文字方塊 11">
            <a:extLst>
              <a:ext uri="{FF2B5EF4-FFF2-40B4-BE49-F238E27FC236}">
                <a16:creationId xmlns:a16="http://schemas.microsoft.com/office/drawing/2014/main" id="{AA3E2716-67E9-0A4D-A240-0AA2DD51301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2" name="Picture 11">
            <a:extLst>
              <a:ext uri="{FF2B5EF4-FFF2-40B4-BE49-F238E27FC236}">
                <a16:creationId xmlns:a16="http://schemas.microsoft.com/office/drawing/2014/main" id="{879F0814-3647-284B-B329-AD4424DC3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9884" y="2973323"/>
            <a:ext cx="4571503" cy="2330168"/>
          </a:xfrm>
          <a:prstGeom prst="rect">
            <a:avLst/>
          </a:prstGeom>
        </p:spPr>
      </p:pic>
    </p:spTree>
    <p:custDataLst>
      <p:tags r:id="rId1"/>
    </p:custDataLst>
    <p:extLst>
      <p:ext uri="{BB962C8B-B14F-4D97-AF65-F5344CB8AC3E}">
        <p14:creationId xmlns:p14="http://schemas.microsoft.com/office/powerpoint/2010/main" val="13605112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183</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5" name="Picture 4">
            <a:extLst>
              <a:ext uri="{FF2B5EF4-FFF2-40B4-BE49-F238E27FC236}">
                <a16:creationId xmlns:a16="http://schemas.microsoft.com/office/drawing/2014/main" id="{1CE44D02-D3E6-8841-8B55-EB846452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571" y="1551963"/>
            <a:ext cx="2768600" cy="1155700"/>
          </a:xfrm>
          <a:prstGeom prst="rect">
            <a:avLst/>
          </a:prstGeom>
        </p:spPr>
      </p:pic>
      <p:pic>
        <p:nvPicPr>
          <p:cNvPr id="12" name="Picture 11">
            <a:extLst>
              <a:ext uri="{FF2B5EF4-FFF2-40B4-BE49-F238E27FC236}">
                <a16:creationId xmlns:a16="http://schemas.microsoft.com/office/drawing/2014/main" id="{50CEA7B2-D767-7148-ADE6-82387165A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52" y="2012620"/>
            <a:ext cx="3098800" cy="850900"/>
          </a:xfrm>
          <a:prstGeom prst="rect">
            <a:avLst/>
          </a:prstGeom>
        </p:spPr>
      </p:pic>
      <p:sp>
        <p:nvSpPr>
          <p:cNvPr id="13" name="矩形 4">
            <a:extLst>
              <a:ext uri="{FF2B5EF4-FFF2-40B4-BE49-F238E27FC236}">
                <a16:creationId xmlns:a16="http://schemas.microsoft.com/office/drawing/2014/main" id="{2836B709-0103-094C-B283-76EFDB8817C8}"/>
              </a:ext>
            </a:extLst>
          </p:cNvPr>
          <p:cNvSpPr/>
          <p:nvPr/>
        </p:nvSpPr>
        <p:spPr>
          <a:xfrm>
            <a:off x="5164263" y="1264906"/>
            <a:ext cx="12288850"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Symmetry Analysis</a:t>
            </a:r>
          </a:p>
        </p:txBody>
      </p:sp>
      <p:pic>
        <p:nvPicPr>
          <p:cNvPr id="15" name="Picture 14">
            <a:extLst>
              <a:ext uri="{FF2B5EF4-FFF2-40B4-BE49-F238E27FC236}">
                <a16:creationId xmlns:a16="http://schemas.microsoft.com/office/drawing/2014/main" id="{2F283CBD-DB6B-514A-A3FC-A876BA998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850" y="2971800"/>
            <a:ext cx="1638300" cy="914400"/>
          </a:xfrm>
          <a:prstGeom prst="rect">
            <a:avLst/>
          </a:prstGeom>
        </p:spPr>
      </p:pic>
      <p:pic>
        <p:nvPicPr>
          <p:cNvPr id="17" name="Picture 16">
            <a:extLst>
              <a:ext uri="{FF2B5EF4-FFF2-40B4-BE49-F238E27FC236}">
                <a16:creationId xmlns:a16="http://schemas.microsoft.com/office/drawing/2014/main" id="{D1511FC0-EAE3-054E-8019-093FD4D54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3026364"/>
            <a:ext cx="3098800" cy="850900"/>
          </a:xfrm>
          <a:prstGeom prst="rect">
            <a:avLst/>
          </a:prstGeom>
        </p:spPr>
      </p:pic>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467" y="4954946"/>
            <a:ext cx="1104900" cy="431800"/>
          </a:xfrm>
          <a:prstGeom prst="rect">
            <a:avLst/>
          </a:prstGeom>
        </p:spPr>
      </p:pic>
      <p:pic>
        <p:nvPicPr>
          <p:cNvPr id="21" name="Picture 20">
            <a:extLst>
              <a:ext uri="{FF2B5EF4-FFF2-40B4-BE49-F238E27FC236}">
                <a16:creationId xmlns:a16="http://schemas.microsoft.com/office/drawing/2014/main" id="{652CB5BD-2F74-BB4B-B8B2-D7CB21DBA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467" y="4047805"/>
            <a:ext cx="2743200" cy="7366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5428" y="4923196"/>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528" y="5859193"/>
            <a:ext cx="3225800" cy="495300"/>
          </a:xfrm>
          <a:prstGeom prst="rect">
            <a:avLst/>
          </a:prstGeom>
        </p:spPr>
      </p:pic>
    </p:spTree>
    <p:custDataLst>
      <p:tags r:id="rId1"/>
    </p:custDataLst>
    <p:extLst>
      <p:ext uri="{BB962C8B-B14F-4D97-AF65-F5344CB8AC3E}">
        <p14:creationId xmlns:p14="http://schemas.microsoft.com/office/powerpoint/2010/main" val="1727309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908506" cy="553998"/>
          </a:xfrm>
          <a:prstGeom prst="rect">
            <a:avLst/>
          </a:prstGeom>
          <a:noFill/>
        </p:spPr>
        <p:txBody>
          <a:bodyPr wrap="none" rtlCol="0">
            <a:spAutoFit/>
          </a:bodyPr>
          <a:lstStyle/>
          <a:p>
            <a:r>
              <a:rPr lang="en-US" sz="3000" dirty="0" err="1"/>
              <a:t>GloVe</a:t>
            </a:r>
            <a:r>
              <a:rPr lang="en-US" sz="3000" dirty="0"/>
              <a:t>: Model Explained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184</a:t>
            </a:fld>
            <a:endParaRPr lang="zh-CN" altLang="en-US"/>
          </a:p>
        </p:txBody>
      </p:sp>
      <p:sp>
        <p:nvSpPr>
          <p:cNvPr id="9" name="文字方塊 11">
            <a:extLst>
              <a:ext uri="{FF2B5EF4-FFF2-40B4-BE49-F238E27FC236}">
                <a16:creationId xmlns:a16="http://schemas.microsoft.com/office/drawing/2014/main" id="{B1249742-EFF9-864F-B9F2-D864F5F366DE}"/>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9" name="Picture 18">
            <a:extLst>
              <a:ext uri="{FF2B5EF4-FFF2-40B4-BE49-F238E27FC236}">
                <a16:creationId xmlns:a16="http://schemas.microsoft.com/office/drawing/2014/main" id="{38C2DA42-CA50-C744-BB96-C3424D8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75" y="1472275"/>
            <a:ext cx="1104900" cy="431800"/>
          </a:xfrm>
          <a:prstGeom prst="rect">
            <a:avLst/>
          </a:prstGeom>
        </p:spPr>
      </p:pic>
      <p:pic>
        <p:nvPicPr>
          <p:cNvPr id="23" name="Picture 22">
            <a:extLst>
              <a:ext uri="{FF2B5EF4-FFF2-40B4-BE49-F238E27FC236}">
                <a16:creationId xmlns:a16="http://schemas.microsoft.com/office/drawing/2014/main" id="{15056F80-2A89-AF45-A709-4F51BD3C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336" y="1440525"/>
            <a:ext cx="4724400" cy="495300"/>
          </a:xfrm>
          <a:prstGeom prst="rect">
            <a:avLst/>
          </a:prstGeom>
        </p:spPr>
      </p:pic>
      <p:pic>
        <p:nvPicPr>
          <p:cNvPr id="25" name="Picture 24">
            <a:extLst>
              <a:ext uri="{FF2B5EF4-FFF2-40B4-BE49-F238E27FC236}">
                <a16:creationId xmlns:a16="http://schemas.microsoft.com/office/drawing/2014/main" id="{1F92AD31-1634-BD4E-A7C8-E15BEAEE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436" y="2376522"/>
            <a:ext cx="3225800" cy="495300"/>
          </a:xfrm>
          <a:prstGeom prst="rect">
            <a:avLst/>
          </a:prstGeom>
        </p:spPr>
      </p:pic>
      <p:sp>
        <p:nvSpPr>
          <p:cNvPr id="16" name="矩形 4">
            <a:extLst>
              <a:ext uri="{FF2B5EF4-FFF2-40B4-BE49-F238E27FC236}">
                <a16:creationId xmlns:a16="http://schemas.microsoft.com/office/drawing/2014/main" id="{61467F92-9900-F844-87E8-7E55CB95DBBD}"/>
              </a:ext>
            </a:extLst>
          </p:cNvPr>
          <p:cNvSpPr/>
          <p:nvPr/>
        </p:nvSpPr>
        <p:spPr>
          <a:xfrm>
            <a:off x="1594127" y="2890031"/>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Weighted Least Squares Regression</a:t>
            </a:r>
          </a:p>
        </p:txBody>
      </p:sp>
      <p:pic>
        <p:nvPicPr>
          <p:cNvPr id="7" name="Picture 6">
            <a:extLst>
              <a:ext uri="{FF2B5EF4-FFF2-40B4-BE49-F238E27FC236}">
                <a16:creationId xmlns:a16="http://schemas.microsoft.com/office/drawing/2014/main" id="{6C2D6CA2-1F64-9147-B69B-55CD670CF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6" y="3712901"/>
            <a:ext cx="5003800" cy="838200"/>
          </a:xfrm>
          <a:prstGeom prst="rect">
            <a:avLst/>
          </a:prstGeom>
        </p:spPr>
      </p:pic>
      <p:pic>
        <p:nvPicPr>
          <p:cNvPr id="10" name="Picture 9">
            <a:extLst>
              <a:ext uri="{FF2B5EF4-FFF2-40B4-BE49-F238E27FC236}">
                <a16:creationId xmlns:a16="http://schemas.microsoft.com/office/drawing/2014/main" id="{45E4D654-C812-074F-B2C0-25B301CAF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7337" y="5462041"/>
            <a:ext cx="4672663" cy="976034"/>
          </a:xfrm>
          <a:prstGeom prst="rect">
            <a:avLst/>
          </a:prstGeom>
        </p:spPr>
      </p:pic>
      <p:sp>
        <p:nvSpPr>
          <p:cNvPr id="20" name="矩形 4">
            <a:extLst>
              <a:ext uri="{FF2B5EF4-FFF2-40B4-BE49-F238E27FC236}">
                <a16:creationId xmlns:a16="http://schemas.microsoft.com/office/drawing/2014/main" id="{3E101872-241C-764E-AD29-FA6AAC7D55CB}"/>
              </a:ext>
            </a:extLst>
          </p:cNvPr>
          <p:cNvSpPr/>
          <p:nvPr/>
        </p:nvSpPr>
        <p:spPr>
          <a:xfrm>
            <a:off x="1594127" y="4598166"/>
            <a:ext cx="586419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A better weighted function</a:t>
            </a:r>
          </a:p>
        </p:txBody>
      </p:sp>
      <p:pic>
        <p:nvPicPr>
          <p:cNvPr id="22" name="Picture 21">
            <a:extLst>
              <a:ext uri="{FF2B5EF4-FFF2-40B4-BE49-F238E27FC236}">
                <a16:creationId xmlns:a16="http://schemas.microsoft.com/office/drawing/2014/main" id="{55818C87-6C93-1341-B038-3AEB5110E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3697" y="4836508"/>
            <a:ext cx="3871788" cy="1973512"/>
          </a:xfrm>
          <a:prstGeom prst="rect">
            <a:avLst/>
          </a:prstGeom>
        </p:spPr>
      </p:pic>
    </p:spTree>
    <p:custDataLst>
      <p:tags r:id="rId1"/>
    </p:custDataLst>
    <p:extLst>
      <p:ext uri="{BB962C8B-B14F-4D97-AF65-F5344CB8AC3E}">
        <p14:creationId xmlns:p14="http://schemas.microsoft.com/office/powerpoint/2010/main" val="11447955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403210" cy="553998"/>
          </a:xfrm>
          <a:prstGeom prst="rect">
            <a:avLst/>
          </a:prstGeom>
          <a:noFill/>
        </p:spPr>
        <p:txBody>
          <a:bodyPr wrap="none" rtlCol="0">
            <a:spAutoFit/>
          </a:bodyPr>
          <a:lstStyle/>
          <a:p>
            <a:r>
              <a:rPr lang="en-US" sz="3000" dirty="0"/>
              <a:t>Unigram and Bigram Distribution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185</a:t>
            </a:fld>
            <a:endParaRPr lang="zh-CN" altLang="en-US"/>
          </a:p>
        </p:txBody>
      </p:sp>
      <p:sp>
        <p:nvSpPr>
          <p:cNvPr id="5" name="矩形 4">
            <a:extLst>
              <a:ext uri="{FF2B5EF4-FFF2-40B4-BE49-F238E27FC236}">
                <a16:creationId xmlns:a16="http://schemas.microsoft.com/office/drawing/2014/main" id="{08723C44-D19E-7447-B1B8-3BF3AF7EF259}"/>
              </a:ext>
            </a:extLst>
          </p:cNvPr>
          <p:cNvSpPr/>
          <p:nvPr/>
        </p:nvSpPr>
        <p:spPr>
          <a:xfrm>
            <a:off x="1502737" y="181411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Given meaningful sentences, to build a word-distribution LM model</a:t>
            </a:r>
          </a:p>
        </p:txBody>
      </p:sp>
      <p:sp>
        <p:nvSpPr>
          <p:cNvPr id="8" name="文字方塊 11">
            <a:extLst>
              <a:ext uri="{FF2B5EF4-FFF2-40B4-BE49-F238E27FC236}">
                <a16:creationId xmlns:a16="http://schemas.microsoft.com/office/drawing/2014/main" id="{64D54907-5DA6-7049-B561-E819D15598BA}"/>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DE6EECE2-A9F8-274A-9585-0B2ACED5F22C}"/>
              </a:ext>
            </a:extLst>
          </p:cNvPr>
          <p:cNvSpPr/>
          <p:nvPr/>
        </p:nvSpPr>
        <p:spPr>
          <a:xfrm>
            <a:off x="1502737" y="248180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Sequence Input: 		P(W</a:t>
            </a:r>
            <a:r>
              <a:rPr lang="en-US" sz="2600" baseline="-25000" dirty="0"/>
              <a:t>1</a:t>
            </a:r>
            <a:r>
              <a:rPr lang="en-US" sz="2600" dirty="0"/>
              <a:t>, W</a:t>
            </a:r>
            <a:r>
              <a:rPr lang="en-US" sz="2600" baseline="-25000" dirty="0"/>
              <a:t>2</a:t>
            </a:r>
            <a:r>
              <a:rPr lang="en-US" sz="2600" dirty="0"/>
              <a:t>, W</a:t>
            </a:r>
            <a:r>
              <a:rPr lang="en-US" sz="2600" baseline="-25000" dirty="0"/>
              <a:t>3</a:t>
            </a:r>
            <a:r>
              <a:rPr lang="en-US" sz="2600" dirty="0"/>
              <a:t>, …</a:t>
            </a:r>
            <a:r>
              <a:rPr lang="en-US" sz="2600" dirty="0" err="1"/>
              <a:t>W</a:t>
            </a:r>
            <a:r>
              <a:rPr lang="en-US" sz="2600" baseline="-25000" dirty="0" err="1"/>
              <a:t>n</a:t>
            </a:r>
            <a:r>
              <a:rPr lang="en-US" sz="2600" dirty="0"/>
              <a:t>)</a:t>
            </a:r>
          </a:p>
        </p:txBody>
      </p:sp>
      <p:pic>
        <p:nvPicPr>
          <p:cNvPr id="10" name="Picture 9">
            <a:extLst>
              <a:ext uri="{FF2B5EF4-FFF2-40B4-BE49-F238E27FC236}">
                <a16:creationId xmlns:a16="http://schemas.microsoft.com/office/drawing/2014/main" id="{DD15439A-2431-B047-A94B-55D40147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5190636"/>
            <a:ext cx="5702300" cy="723900"/>
          </a:xfrm>
          <a:prstGeom prst="rect">
            <a:avLst/>
          </a:prstGeom>
        </p:spPr>
      </p:pic>
      <p:pic>
        <p:nvPicPr>
          <p:cNvPr id="12" name="Picture 11">
            <a:extLst>
              <a:ext uri="{FF2B5EF4-FFF2-40B4-BE49-F238E27FC236}">
                <a16:creationId xmlns:a16="http://schemas.microsoft.com/office/drawing/2014/main" id="{0882AE57-86AB-F946-AECA-EADE183E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840" y="3488035"/>
            <a:ext cx="5232400" cy="723900"/>
          </a:xfrm>
          <a:prstGeom prst="rect">
            <a:avLst/>
          </a:prstGeom>
        </p:spPr>
      </p:pic>
      <p:sp>
        <p:nvSpPr>
          <p:cNvPr id="13" name="文字方塊 6">
            <a:extLst>
              <a:ext uri="{FF2B5EF4-FFF2-40B4-BE49-F238E27FC236}">
                <a16:creationId xmlns:a16="http://schemas.microsoft.com/office/drawing/2014/main" id="{E32629BF-DD62-AD43-9613-3CBE79D0CDBC}"/>
              </a:ext>
            </a:extLst>
          </p:cNvPr>
          <p:cNvSpPr txBox="1"/>
          <p:nvPr/>
        </p:nvSpPr>
        <p:spPr>
          <a:xfrm>
            <a:off x="1033864" y="1232381"/>
            <a:ext cx="3484287"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Unigram Distribution</a:t>
            </a:r>
          </a:p>
        </p:txBody>
      </p:sp>
      <p:sp>
        <p:nvSpPr>
          <p:cNvPr id="14" name="文字方塊 6">
            <a:extLst>
              <a:ext uri="{FF2B5EF4-FFF2-40B4-BE49-F238E27FC236}">
                <a16:creationId xmlns:a16="http://schemas.microsoft.com/office/drawing/2014/main" id="{5631642E-E310-B64E-8E5A-6DA226132548}"/>
              </a:ext>
            </a:extLst>
          </p:cNvPr>
          <p:cNvSpPr txBox="1"/>
          <p:nvPr/>
        </p:nvSpPr>
        <p:spPr>
          <a:xfrm>
            <a:off x="1033864" y="4640734"/>
            <a:ext cx="3277500" cy="492443"/>
          </a:xfrm>
          <a:prstGeom prst="rect">
            <a:avLst/>
          </a:prstGeom>
          <a:noFill/>
        </p:spPr>
        <p:txBody>
          <a:bodyPr wrap="none" rtlCol="0">
            <a:spAutoFit/>
          </a:bodyPr>
          <a:lstStyle/>
          <a:p>
            <a:pPr marL="457200" indent="-457200">
              <a:buFont typeface="Arial" panose="020B0604020202020204" pitchFamily="34" charset="0"/>
              <a:buChar char="•"/>
            </a:pPr>
            <a:r>
              <a:rPr lang="en-US" sz="2600" dirty="0"/>
              <a:t>Bigram Distribution</a:t>
            </a:r>
          </a:p>
        </p:txBody>
      </p:sp>
    </p:spTree>
    <p:custDataLst>
      <p:tags r:id="rId1"/>
    </p:custDataLst>
    <p:extLst>
      <p:ext uri="{BB962C8B-B14F-4D97-AF65-F5344CB8AC3E}">
        <p14:creationId xmlns:p14="http://schemas.microsoft.com/office/powerpoint/2010/main" val="27103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186</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1B077DE6-2D77-5A4A-B71D-07D25C895F1D}"/>
              </a:ext>
            </a:extLst>
          </p:cNvPr>
          <p:cNvSpPr/>
          <p:nvPr/>
        </p:nvSpPr>
        <p:spPr>
          <a:xfrm>
            <a:off x="1811266" y="2037526"/>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Evaluate word vectors with word similarity and word analogy</a:t>
            </a:r>
          </a:p>
        </p:txBody>
      </p:sp>
      <p:sp>
        <p:nvSpPr>
          <p:cNvPr id="9" name="矩形 4">
            <a:extLst>
              <a:ext uri="{FF2B5EF4-FFF2-40B4-BE49-F238E27FC236}">
                <a16:creationId xmlns:a16="http://schemas.microsoft.com/office/drawing/2014/main" id="{04352384-B063-0747-8E72-4D230B7E5549}"/>
              </a:ext>
            </a:extLst>
          </p:cNvPr>
          <p:cNvSpPr/>
          <p:nvPr/>
        </p:nvSpPr>
        <p:spPr>
          <a:xfrm>
            <a:off x="1811266" y="279857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Fast, help to understand the system</a:t>
            </a:r>
          </a:p>
        </p:txBody>
      </p:sp>
      <p:sp>
        <p:nvSpPr>
          <p:cNvPr id="10" name="矩形 4">
            <a:extLst>
              <a:ext uri="{FF2B5EF4-FFF2-40B4-BE49-F238E27FC236}">
                <a16:creationId xmlns:a16="http://schemas.microsoft.com/office/drawing/2014/main" id="{16CE960F-FF97-7646-9C6F-9C0FFE63E5DD}"/>
              </a:ext>
            </a:extLst>
          </p:cNvPr>
          <p:cNvSpPr/>
          <p:nvPr/>
        </p:nvSpPr>
        <p:spPr>
          <a:xfrm>
            <a:off x="1811266" y="3535367"/>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Not sure if really helpful unless correlation to real tasks is established</a:t>
            </a:r>
          </a:p>
        </p:txBody>
      </p:sp>
    </p:spTree>
    <p:custDataLst>
      <p:tags r:id="rId1"/>
    </p:custDataLst>
    <p:extLst>
      <p:ext uri="{BB962C8B-B14F-4D97-AF65-F5344CB8AC3E}">
        <p14:creationId xmlns:p14="http://schemas.microsoft.com/office/powerpoint/2010/main" val="109302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187</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Intrinsic Evaluation</a:t>
            </a:r>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C95DAC65-E5EF-654C-8808-135E9B17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69" y="2171246"/>
            <a:ext cx="3761451" cy="4367666"/>
          </a:xfrm>
          <a:prstGeom prst="rect">
            <a:avLst/>
          </a:prstGeom>
        </p:spPr>
      </p:pic>
      <p:sp>
        <p:nvSpPr>
          <p:cNvPr id="12" name="矩形 4">
            <a:extLst>
              <a:ext uri="{FF2B5EF4-FFF2-40B4-BE49-F238E27FC236}">
                <a16:creationId xmlns:a16="http://schemas.microsoft.com/office/drawing/2014/main" id="{8B011E92-2644-8947-AD0A-30ACF112D529}"/>
              </a:ext>
            </a:extLst>
          </p:cNvPr>
          <p:cNvSpPr/>
          <p:nvPr/>
        </p:nvSpPr>
        <p:spPr>
          <a:xfrm>
            <a:off x="5709520" y="2058548"/>
            <a:ext cx="5485917" cy="363125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Input</a:t>
            </a:r>
          </a:p>
          <a:p>
            <a:pPr marL="457200" indent="-457200">
              <a:lnSpc>
                <a:spcPct val="150000"/>
              </a:lnSpc>
              <a:buFont typeface="Arial" panose="020B0604020202020204" pitchFamily="34" charset="0"/>
              <a:buChar char="•"/>
            </a:pPr>
            <a:r>
              <a:rPr lang="en-US" sz="2600" dirty="0"/>
              <a:t>Word Embedding</a:t>
            </a:r>
          </a:p>
          <a:p>
            <a:pPr marL="457200" indent="-457200">
              <a:lnSpc>
                <a:spcPct val="150000"/>
              </a:lnSpc>
              <a:buFont typeface="Arial" panose="020B0604020202020204" pitchFamily="34" charset="0"/>
              <a:buChar char="•"/>
            </a:pPr>
            <a:r>
              <a:rPr lang="en-US" sz="2600" dirty="0"/>
              <a:t>Input word vectors to ML system</a:t>
            </a:r>
          </a:p>
          <a:p>
            <a:pPr marL="457200" indent="-457200">
              <a:lnSpc>
                <a:spcPct val="150000"/>
              </a:lnSpc>
              <a:buFont typeface="Arial" panose="020B0604020202020204" pitchFamily="34" charset="0"/>
              <a:buChar char="•"/>
            </a:pPr>
            <a:r>
              <a:rPr lang="en-US" sz="2600" dirty="0"/>
              <a:t>Mapping the output word vectors to real words</a:t>
            </a:r>
          </a:p>
          <a:p>
            <a:pPr marL="457200" indent="-457200">
              <a:lnSpc>
                <a:spcPct val="150000"/>
              </a:lnSpc>
              <a:buFont typeface="Arial" panose="020B0604020202020204" pitchFamily="34" charset="0"/>
              <a:buChar char="•"/>
            </a:pPr>
            <a:r>
              <a:rPr lang="en-US" sz="2600" dirty="0"/>
              <a:t>Output words</a:t>
            </a:r>
          </a:p>
        </p:txBody>
      </p:sp>
    </p:spTree>
    <p:custDataLst>
      <p:tags r:id="rId1"/>
    </p:custDataLst>
    <p:extLst>
      <p:ext uri="{BB962C8B-B14F-4D97-AF65-F5344CB8AC3E}">
        <p14:creationId xmlns:p14="http://schemas.microsoft.com/office/powerpoint/2010/main" val="3681417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8594404" cy="553998"/>
          </a:xfrm>
          <a:prstGeom prst="rect">
            <a:avLst/>
          </a:prstGeom>
          <a:noFill/>
        </p:spPr>
        <p:txBody>
          <a:bodyPr wrap="none" rtlCol="0">
            <a:spAutoFit/>
          </a:bodyPr>
          <a:lstStyle/>
          <a:p>
            <a:r>
              <a:rPr lang="en-US" sz="3000" dirty="0"/>
              <a:t>Intrinsic Evaluation Examples: Word Vectors Analogies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188</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1" name="Picture 10">
            <a:extLst>
              <a:ext uri="{FF2B5EF4-FFF2-40B4-BE49-F238E27FC236}">
                <a16:creationId xmlns:a16="http://schemas.microsoft.com/office/drawing/2014/main" id="{9F2D017B-90C1-0748-B25E-C3C8E9771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99" y="2356567"/>
            <a:ext cx="4838700" cy="1028700"/>
          </a:xfrm>
          <a:prstGeom prst="rect">
            <a:avLst/>
          </a:prstGeom>
        </p:spPr>
      </p:pic>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99" y="1624046"/>
            <a:ext cx="1739900" cy="546100"/>
          </a:xfrm>
          <a:prstGeom prst="rect">
            <a:avLst/>
          </a:prstGeom>
        </p:spPr>
      </p:pic>
      <p:pic>
        <p:nvPicPr>
          <p:cNvPr id="15" name="Picture 14">
            <a:extLst>
              <a:ext uri="{FF2B5EF4-FFF2-40B4-BE49-F238E27FC236}">
                <a16:creationId xmlns:a16="http://schemas.microsoft.com/office/drawing/2014/main" id="{7F566596-F9A2-6E4B-A52C-4C37032B9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89" y="3890008"/>
            <a:ext cx="2857500" cy="406400"/>
          </a:xfrm>
          <a:prstGeom prst="rect">
            <a:avLst/>
          </a:prstGeom>
        </p:spPr>
      </p:pic>
      <p:pic>
        <p:nvPicPr>
          <p:cNvPr id="17" name="Picture 16">
            <a:extLst>
              <a:ext uri="{FF2B5EF4-FFF2-40B4-BE49-F238E27FC236}">
                <a16:creationId xmlns:a16="http://schemas.microsoft.com/office/drawing/2014/main" id="{9D1BC689-CD2F-AD42-B4E6-8208F9595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66" y="3890008"/>
            <a:ext cx="2857500" cy="406400"/>
          </a:xfrm>
          <a:prstGeom prst="rect">
            <a:avLst/>
          </a:prstGeom>
        </p:spPr>
      </p:pic>
      <p:sp>
        <p:nvSpPr>
          <p:cNvPr id="18" name="矩形 4">
            <a:extLst>
              <a:ext uri="{FF2B5EF4-FFF2-40B4-BE49-F238E27FC236}">
                <a16:creationId xmlns:a16="http://schemas.microsoft.com/office/drawing/2014/main" id="{6F038533-EAF6-024F-8921-E7B6807C1BCF}"/>
              </a:ext>
            </a:extLst>
          </p:cNvPr>
          <p:cNvSpPr/>
          <p:nvPr/>
        </p:nvSpPr>
        <p:spPr>
          <a:xfrm>
            <a:off x="5134569" y="3665979"/>
            <a:ext cx="771581" cy="630429"/>
          </a:xfrm>
          <a:prstGeom prst="rect">
            <a:avLst/>
          </a:prstGeom>
        </p:spPr>
        <p:txBody>
          <a:bodyPr wrap="square">
            <a:spAutoFit/>
          </a:bodyPr>
          <a:lstStyle/>
          <a:p>
            <a:pPr>
              <a:lnSpc>
                <a:spcPct val="150000"/>
              </a:lnSpc>
            </a:pPr>
            <a:r>
              <a:rPr lang="en-US" sz="2600" dirty="0"/>
              <a:t>--&gt;</a:t>
            </a:r>
          </a:p>
        </p:txBody>
      </p:sp>
    </p:spTree>
    <p:custDataLst>
      <p:tags r:id="rId1"/>
    </p:custDataLst>
    <p:extLst>
      <p:ext uri="{BB962C8B-B14F-4D97-AF65-F5344CB8AC3E}">
        <p14:creationId xmlns:p14="http://schemas.microsoft.com/office/powerpoint/2010/main" val="32248262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189</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pic>
        <p:nvPicPr>
          <p:cNvPr id="5" name="Picture 4">
            <a:extLst>
              <a:ext uri="{FF2B5EF4-FFF2-40B4-BE49-F238E27FC236}">
                <a16:creationId xmlns:a16="http://schemas.microsoft.com/office/drawing/2014/main" id="{0CE44449-5928-8045-9D72-5D8C62A8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046"/>
            <a:ext cx="5930362" cy="4031974"/>
          </a:xfrm>
          <a:prstGeom prst="rect">
            <a:avLst/>
          </a:prstGeom>
        </p:spPr>
      </p:pic>
      <p:pic>
        <p:nvPicPr>
          <p:cNvPr id="9" name="Picture 8">
            <a:extLst>
              <a:ext uri="{FF2B5EF4-FFF2-40B4-BE49-F238E27FC236}">
                <a16:creationId xmlns:a16="http://schemas.microsoft.com/office/drawing/2014/main" id="{3F084E38-8FC6-604D-988F-3D05439B4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38" y="2330366"/>
            <a:ext cx="9315063" cy="359135"/>
          </a:xfrm>
          <a:prstGeom prst="rect">
            <a:avLst/>
          </a:prstGeom>
        </p:spPr>
      </p:pic>
    </p:spTree>
    <p:custDataLst>
      <p:tags r:id="rId1"/>
    </p:custDataLst>
    <p:extLst>
      <p:ext uri="{BB962C8B-B14F-4D97-AF65-F5344CB8AC3E}">
        <p14:creationId xmlns:p14="http://schemas.microsoft.com/office/powerpoint/2010/main" val="2500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5" name="文字方塊 4">
            <a:extLst>
              <a:ext uri="{FF2B5EF4-FFF2-40B4-BE49-F238E27FC236}">
                <a16:creationId xmlns:a16="http://schemas.microsoft.com/office/drawing/2014/main" id="{31472BCB-0D0E-4067-A163-306F2D7BE8A8}"/>
              </a:ext>
            </a:extLst>
          </p:cNvPr>
          <p:cNvSpPr txBox="1"/>
          <p:nvPr/>
        </p:nvSpPr>
        <p:spPr>
          <a:xfrm>
            <a:off x="451339" y="1593217"/>
            <a:ext cx="3639010" cy="430887"/>
          </a:xfrm>
          <a:prstGeom prst="rect">
            <a:avLst/>
          </a:prstGeom>
          <a:noFill/>
        </p:spPr>
        <p:txBody>
          <a:bodyPr wrap="none" rtlCol="0">
            <a:spAutoFit/>
          </a:bodyPr>
          <a:lstStyle/>
          <a:p>
            <a:r>
              <a:rPr lang="en-US" sz="2200" dirty="0"/>
              <a:t>GPT = Decoder of Transformer</a:t>
            </a:r>
          </a:p>
        </p:txBody>
      </p:sp>
      <p:sp>
        <p:nvSpPr>
          <p:cNvPr id="9" name="文字方塊 8">
            <a:extLst>
              <a:ext uri="{FF2B5EF4-FFF2-40B4-BE49-F238E27FC236}">
                <a16:creationId xmlns:a16="http://schemas.microsoft.com/office/drawing/2014/main" id="{E0006760-90C3-4C8F-9E56-7D9B17795A28}"/>
              </a:ext>
            </a:extLst>
          </p:cNvPr>
          <p:cNvSpPr txBox="1"/>
          <p:nvPr/>
        </p:nvSpPr>
        <p:spPr>
          <a:xfrm>
            <a:off x="255453" y="2346231"/>
            <a:ext cx="3834896" cy="369332"/>
          </a:xfrm>
          <a:prstGeom prst="rect">
            <a:avLst/>
          </a:prstGeom>
          <a:noFill/>
        </p:spPr>
        <p:txBody>
          <a:bodyPr wrap="none" rtlCol="0">
            <a:spAutoFit/>
          </a:bodyPr>
          <a:lstStyle/>
          <a:p>
            <a:pPr marL="285750" indent="-285750">
              <a:buFont typeface="Arial" panose="020B0604020202020204" pitchFamily="34" charset="0"/>
              <a:buChar char="•"/>
            </a:pPr>
            <a:r>
              <a:rPr lang="en-US" dirty="0"/>
              <a:t>Predicting new token: </a:t>
            </a:r>
            <a:r>
              <a:rPr lang="en-US" b="1" dirty="0"/>
              <a:t>self-attention</a:t>
            </a:r>
          </a:p>
        </p:txBody>
      </p:sp>
      <p:pic>
        <p:nvPicPr>
          <p:cNvPr id="11" name="圖片 10">
            <a:extLst>
              <a:ext uri="{FF2B5EF4-FFF2-40B4-BE49-F238E27FC236}">
                <a16:creationId xmlns:a16="http://schemas.microsoft.com/office/drawing/2014/main" id="{D8785E97-9E02-4241-B10A-4DD0BBD82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378" y="1640627"/>
            <a:ext cx="3512255" cy="4771292"/>
          </a:xfrm>
          <a:prstGeom prst="rect">
            <a:avLst/>
          </a:prstGeom>
        </p:spPr>
      </p:pic>
      <p:pic>
        <p:nvPicPr>
          <p:cNvPr id="12" name="圖片 11">
            <a:extLst>
              <a:ext uri="{FF2B5EF4-FFF2-40B4-BE49-F238E27FC236}">
                <a16:creationId xmlns:a16="http://schemas.microsoft.com/office/drawing/2014/main" id="{A65E3502-47EA-4856-B4EE-34570A96F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43" y="205154"/>
            <a:ext cx="4488401" cy="6652846"/>
          </a:xfrm>
          <a:prstGeom prst="rect">
            <a:avLst/>
          </a:prstGeom>
        </p:spPr>
      </p:pic>
      <p:cxnSp>
        <p:nvCxnSpPr>
          <p:cNvPr id="16" name="直線接點 15">
            <a:extLst>
              <a:ext uri="{FF2B5EF4-FFF2-40B4-BE49-F238E27FC236}">
                <a16:creationId xmlns:a16="http://schemas.microsoft.com/office/drawing/2014/main" id="{56CD5EB2-5684-4B24-B543-89F45D58F41C}"/>
              </a:ext>
            </a:extLst>
          </p:cNvPr>
          <p:cNvCxnSpPr/>
          <p:nvPr/>
        </p:nvCxnSpPr>
        <p:spPr>
          <a:xfrm flipV="1">
            <a:off x="7625976" y="205154"/>
            <a:ext cx="0" cy="6652846"/>
          </a:xfrm>
          <a:prstGeom prst="line">
            <a:avLst/>
          </a:prstGeom>
        </p:spPr>
        <p:style>
          <a:lnRef idx="3">
            <a:schemeClr val="dk1"/>
          </a:lnRef>
          <a:fillRef idx="0">
            <a:schemeClr val="dk1"/>
          </a:fillRef>
          <a:effectRef idx="2">
            <a:schemeClr val="dk1"/>
          </a:effectRef>
          <a:fontRef idx="minor">
            <a:schemeClr val="tx1"/>
          </a:fontRef>
        </p:style>
      </p:cxnSp>
      <p:sp>
        <p:nvSpPr>
          <p:cNvPr id="3" name="投影片編號版面配置區 2">
            <a:extLst>
              <a:ext uri="{FF2B5EF4-FFF2-40B4-BE49-F238E27FC236}">
                <a16:creationId xmlns:a16="http://schemas.microsoft.com/office/drawing/2014/main" id="{9BB2D6E9-7070-47C6-88E5-3D45B1BD9DA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41389801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190</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13" name="Picture 12">
            <a:extLst>
              <a:ext uri="{FF2B5EF4-FFF2-40B4-BE49-F238E27FC236}">
                <a16:creationId xmlns:a16="http://schemas.microsoft.com/office/drawing/2014/main" id="{6A5A73DE-0062-F046-92B9-89723863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842" y="1375195"/>
            <a:ext cx="1739900" cy="546100"/>
          </a:xfrm>
          <a:prstGeom prst="rect">
            <a:avLst/>
          </a:prstGeom>
        </p:spPr>
      </p:pic>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64645" cy="553998"/>
          </a:xfrm>
          <a:prstGeom prst="rect">
            <a:avLst/>
          </a:prstGeom>
          <a:noFill/>
        </p:spPr>
        <p:txBody>
          <a:bodyPr wrap="none" rtlCol="0">
            <a:spAutoFit/>
          </a:bodyPr>
          <a:lstStyle/>
          <a:p>
            <a:r>
              <a:rPr lang="en-US" sz="3000" dirty="0"/>
              <a:t>Details of intrinsic word vector evaluation</a:t>
            </a:r>
          </a:p>
        </p:txBody>
      </p:sp>
      <p:pic>
        <p:nvPicPr>
          <p:cNvPr id="8" name="Picture 7">
            <a:extLst>
              <a:ext uri="{FF2B5EF4-FFF2-40B4-BE49-F238E27FC236}">
                <a16:creationId xmlns:a16="http://schemas.microsoft.com/office/drawing/2014/main" id="{C009DD44-C04F-924D-890F-7BA71DD75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353" y="1921295"/>
            <a:ext cx="6205883" cy="4219297"/>
          </a:xfrm>
          <a:prstGeom prst="rect">
            <a:avLst/>
          </a:prstGeom>
        </p:spPr>
      </p:pic>
    </p:spTree>
    <p:custDataLst>
      <p:tags r:id="rId1"/>
    </p:custDataLst>
    <p:extLst>
      <p:ext uri="{BB962C8B-B14F-4D97-AF65-F5344CB8AC3E}">
        <p14:creationId xmlns:p14="http://schemas.microsoft.com/office/powerpoint/2010/main" val="12479919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191</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1A11E551-48E3-B746-BF7B-E8050BC4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344" y="1221175"/>
            <a:ext cx="5055107" cy="5152445"/>
          </a:xfrm>
          <a:prstGeom prst="rect">
            <a:avLst/>
          </a:prstGeom>
        </p:spPr>
      </p:pic>
    </p:spTree>
    <p:custDataLst>
      <p:tags r:id="rId1"/>
    </p:custDataLst>
    <p:extLst>
      <p:ext uri="{BB962C8B-B14F-4D97-AF65-F5344CB8AC3E}">
        <p14:creationId xmlns:p14="http://schemas.microsoft.com/office/powerpoint/2010/main" val="36838217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192</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5" name="Picture 4">
            <a:extLst>
              <a:ext uri="{FF2B5EF4-FFF2-40B4-BE49-F238E27FC236}">
                <a16:creationId xmlns:a16="http://schemas.microsoft.com/office/drawing/2014/main" id="{71B6207B-4771-394E-AC76-52F4CBD5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72" y="4007458"/>
            <a:ext cx="4601028" cy="2866110"/>
          </a:xfrm>
          <a:prstGeom prst="rect">
            <a:avLst/>
          </a:prstGeom>
        </p:spPr>
      </p:pic>
      <p:pic>
        <p:nvPicPr>
          <p:cNvPr id="12" name="Picture 11">
            <a:extLst>
              <a:ext uri="{FF2B5EF4-FFF2-40B4-BE49-F238E27FC236}">
                <a16:creationId xmlns:a16="http://schemas.microsoft.com/office/drawing/2014/main" id="{327CF1E7-640F-0843-9407-23A5FFE57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684" y="1244464"/>
            <a:ext cx="8250759" cy="2762994"/>
          </a:xfrm>
          <a:prstGeom prst="rect">
            <a:avLst/>
          </a:prstGeom>
        </p:spPr>
      </p:pic>
    </p:spTree>
    <p:custDataLst>
      <p:tags r:id="rId1"/>
    </p:custDataLst>
    <p:extLst>
      <p:ext uri="{BB962C8B-B14F-4D97-AF65-F5344CB8AC3E}">
        <p14:creationId xmlns:p14="http://schemas.microsoft.com/office/powerpoint/2010/main" val="2986542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193</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607514" cy="553998"/>
          </a:xfrm>
          <a:prstGeom prst="rect">
            <a:avLst/>
          </a:prstGeom>
          <a:noFill/>
        </p:spPr>
        <p:txBody>
          <a:bodyPr wrap="none" rtlCol="0">
            <a:spAutoFit/>
          </a:bodyPr>
          <a:lstStyle/>
          <a:p>
            <a:r>
              <a:rPr lang="en-US" sz="3000" dirty="0"/>
              <a:t>Analogy evaluation and hyperparameters</a:t>
            </a:r>
          </a:p>
        </p:txBody>
      </p:sp>
      <p:pic>
        <p:nvPicPr>
          <p:cNvPr id="4" name="Picture 3">
            <a:extLst>
              <a:ext uri="{FF2B5EF4-FFF2-40B4-BE49-F238E27FC236}">
                <a16:creationId xmlns:a16="http://schemas.microsoft.com/office/drawing/2014/main" id="{6ACC28A5-C90E-0340-A94D-3C79D7FA2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77" y="1389614"/>
            <a:ext cx="8358137" cy="4815567"/>
          </a:xfrm>
          <a:prstGeom prst="rect">
            <a:avLst/>
          </a:prstGeom>
        </p:spPr>
      </p:pic>
    </p:spTree>
    <p:custDataLst>
      <p:tags r:id="rId1"/>
    </p:custDataLst>
    <p:extLst>
      <p:ext uri="{BB962C8B-B14F-4D97-AF65-F5344CB8AC3E}">
        <p14:creationId xmlns:p14="http://schemas.microsoft.com/office/powerpoint/2010/main" val="3729431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194</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119560" cy="553998"/>
          </a:xfrm>
          <a:prstGeom prst="rect">
            <a:avLst/>
          </a:prstGeom>
          <a:noFill/>
        </p:spPr>
        <p:txBody>
          <a:bodyPr wrap="none" rtlCol="0">
            <a:spAutoFit/>
          </a:bodyPr>
          <a:lstStyle/>
          <a:p>
            <a:r>
              <a:rPr lang="en-US" sz="3000" dirty="0"/>
              <a:t>Intrinsic Evaluation: </a:t>
            </a:r>
            <a:r>
              <a:rPr lang="en-US" sz="3000" dirty="0" err="1"/>
              <a:t>Consine</a:t>
            </a:r>
            <a:r>
              <a:rPr lang="en-US" sz="3000" dirty="0"/>
              <a:t> Similarity</a:t>
            </a:r>
          </a:p>
        </p:txBody>
      </p:sp>
      <p:pic>
        <p:nvPicPr>
          <p:cNvPr id="5" name="Picture 4">
            <a:extLst>
              <a:ext uri="{FF2B5EF4-FFF2-40B4-BE49-F238E27FC236}">
                <a16:creationId xmlns:a16="http://schemas.microsoft.com/office/drawing/2014/main" id="{2E0DEA3E-3F45-EC4A-823C-727306A2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232452"/>
            <a:ext cx="6677481" cy="4929831"/>
          </a:xfrm>
          <a:prstGeom prst="rect">
            <a:avLst/>
          </a:prstGeom>
        </p:spPr>
      </p:pic>
    </p:spTree>
    <p:custDataLst>
      <p:tags r:id="rId1"/>
    </p:custDataLst>
    <p:extLst>
      <p:ext uri="{BB962C8B-B14F-4D97-AF65-F5344CB8AC3E}">
        <p14:creationId xmlns:p14="http://schemas.microsoft.com/office/powerpoint/2010/main" val="2718804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195</a:t>
            </a:fld>
            <a:endParaRPr lang="zh-CN" altLang="en-US"/>
          </a:p>
        </p:txBody>
      </p:sp>
      <p:sp>
        <p:nvSpPr>
          <p:cNvPr id="7" name="文字方塊 11">
            <a:extLst>
              <a:ext uri="{FF2B5EF4-FFF2-40B4-BE49-F238E27FC236}">
                <a16:creationId xmlns:a16="http://schemas.microsoft.com/office/drawing/2014/main" id="{4EDC02CD-122D-4542-A97C-0FF8294FD6B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0" name="文字方塊 6">
            <a:extLst>
              <a:ext uri="{FF2B5EF4-FFF2-40B4-BE49-F238E27FC236}">
                <a16:creationId xmlns:a16="http://schemas.microsoft.com/office/drawing/2014/main" id="{084564FA-01CE-2749-9CAD-B58E7BC7CA3D}"/>
              </a:ext>
            </a:extLst>
          </p:cNvPr>
          <p:cNvSpPr txBox="1"/>
          <p:nvPr/>
        </p:nvSpPr>
        <p:spPr>
          <a:xfrm>
            <a:off x="345830" y="369277"/>
            <a:ext cx="6796348" cy="553998"/>
          </a:xfrm>
          <a:prstGeom prst="rect">
            <a:avLst/>
          </a:prstGeom>
          <a:noFill/>
        </p:spPr>
        <p:txBody>
          <a:bodyPr wrap="none" rtlCol="0">
            <a:spAutoFit/>
          </a:bodyPr>
          <a:lstStyle/>
          <a:p>
            <a:r>
              <a:rPr lang="en-US" sz="3000" dirty="0"/>
              <a:t>Intrinsic Evaluation: Correlation Evaluation</a:t>
            </a:r>
          </a:p>
        </p:txBody>
      </p:sp>
      <p:pic>
        <p:nvPicPr>
          <p:cNvPr id="4" name="Picture 3">
            <a:extLst>
              <a:ext uri="{FF2B5EF4-FFF2-40B4-BE49-F238E27FC236}">
                <a16:creationId xmlns:a16="http://schemas.microsoft.com/office/drawing/2014/main" id="{94223E1C-3D29-164B-990D-7CD9C04D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19" y="1455089"/>
            <a:ext cx="7808381" cy="4814933"/>
          </a:xfrm>
          <a:prstGeom prst="rect">
            <a:avLst/>
          </a:prstGeom>
        </p:spPr>
      </p:pic>
    </p:spTree>
    <p:custDataLst>
      <p:tags r:id="rId1"/>
    </p:custDataLst>
    <p:extLst>
      <p:ext uri="{BB962C8B-B14F-4D97-AF65-F5344CB8AC3E}">
        <p14:creationId xmlns:p14="http://schemas.microsoft.com/office/powerpoint/2010/main" val="15018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377259" cy="553998"/>
          </a:xfrm>
          <a:prstGeom prst="rect">
            <a:avLst/>
          </a:prstGeom>
          <a:noFill/>
        </p:spPr>
        <p:txBody>
          <a:bodyPr wrap="none" rtlCol="0">
            <a:spAutoFit/>
          </a:bodyPr>
          <a:lstStyle/>
          <a:p>
            <a:r>
              <a:rPr lang="en-US" sz="3000" dirty="0"/>
              <a:t>Word Senses and word sense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196</a:t>
            </a:fld>
            <a:endParaRPr lang="zh-CN" altLang="en-US"/>
          </a:p>
        </p:txBody>
      </p:sp>
      <p:sp>
        <p:nvSpPr>
          <p:cNvPr id="5" name="文字方塊 11">
            <a:extLst>
              <a:ext uri="{FF2B5EF4-FFF2-40B4-BE49-F238E27FC236}">
                <a16:creationId xmlns:a16="http://schemas.microsoft.com/office/drawing/2014/main" id="{4BDA30E6-D716-044D-9576-43A470328F79}"/>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7" name="矩形 4">
            <a:extLst>
              <a:ext uri="{FF2B5EF4-FFF2-40B4-BE49-F238E27FC236}">
                <a16:creationId xmlns:a16="http://schemas.microsoft.com/office/drawing/2014/main" id="{7CEBFFE7-1414-2844-8258-41C85BD665A8}"/>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Most words have lots of meanings</a:t>
            </a:r>
          </a:p>
        </p:txBody>
      </p:sp>
      <p:sp>
        <p:nvSpPr>
          <p:cNvPr id="8" name="矩形 4">
            <a:extLst>
              <a:ext uri="{FF2B5EF4-FFF2-40B4-BE49-F238E27FC236}">
                <a16:creationId xmlns:a16="http://schemas.microsoft.com/office/drawing/2014/main" id="{2696E508-B303-F14D-8B1C-05F81C732862}"/>
              </a:ext>
            </a:extLst>
          </p:cNvPr>
          <p:cNvSpPr/>
          <p:nvPr/>
        </p:nvSpPr>
        <p:spPr>
          <a:xfrm>
            <a:off x="1898730" y="1867177"/>
            <a:ext cx="10496026" cy="1230593"/>
          </a:xfrm>
          <a:prstGeom prst="rect">
            <a:avLst/>
          </a:prstGeom>
        </p:spPr>
        <p:txBody>
          <a:bodyPr wrap="square">
            <a:spAutoFit/>
          </a:bodyPr>
          <a:lstStyle/>
          <a:p>
            <a:pPr marL="571500" indent="-571500">
              <a:lnSpc>
                <a:spcPct val="150000"/>
              </a:lnSpc>
              <a:buFont typeface="+mj-lt"/>
              <a:buAutoNum type="romanLcPeriod"/>
            </a:pPr>
            <a:r>
              <a:rPr lang="en-US" sz="2600" dirty="0"/>
              <a:t>Common words</a:t>
            </a:r>
          </a:p>
          <a:p>
            <a:pPr marL="571500" indent="-571500">
              <a:lnSpc>
                <a:spcPct val="150000"/>
              </a:lnSpc>
              <a:buFont typeface="+mj-lt"/>
              <a:buAutoNum type="romanLcPeriod"/>
            </a:pPr>
            <a:r>
              <a:rPr lang="en-US" sz="2600" dirty="0"/>
              <a:t>Words that have existed for a long time</a:t>
            </a:r>
          </a:p>
        </p:txBody>
      </p:sp>
    </p:spTree>
    <p:custDataLst>
      <p:tags r:id="rId1"/>
    </p:custDataLst>
    <p:extLst>
      <p:ext uri="{BB962C8B-B14F-4D97-AF65-F5344CB8AC3E}">
        <p14:creationId xmlns:p14="http://schemas.microsoft.com/office/powerpoint/2010/main" val="2106564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197</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9" name="矩形 4">
            <a:extLst>
              <a:ext uri="{FF2B5EF4-FFF2-40B4-BE49-F238E27FC236}">
                <a16:creationId xmlns:a16="http://schemas.microsoft.com/office/drawing/2014/main" id="{B8B3BAF9-775D-8A43-8D3B-E0AA12E3349B}"/>
              </a:ext>
            </a:extLst>
          </p:cNvPr>
          <p:cNvSpPr/>
          <p:nvPr/>
        </p:nvSpPr>
        <p:spPr>
          <a:xfrm>
            <a:off x="1396472" y="160608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Solutions</a:t>
            </a:r>
          </a:p>
        </p:txBody>
      </p:sp>
      <p:sp>
        <p:nvSpPr>
          <p:cNvPr id="10" name="矩形 4">
            <a:extLst>
              <a:ext uri="{FF2B5EF4-FFF2-40B4-BE49-F238E27FC236}">
                <a16:creationId xmlns:a16="http://schemas.microsoft.com/office/drawing/2014/main" id="{9AD0C377-AB1A-B14F-B541-74809B1D7667}"/>
              </a:ext>
            </a:extLst>
          </p:cNvPr>
          <p:cNvSpPr/>
          <p:nvPr/>
        </p:nvSpPr>
        <p:spPr>
          <a:xfrm>
            <a:off x="1946437" y="2319991"/>
            <a:ext cx="10496026" cy="2430922"/>
          </a:xfrm>
          <a:prstGeom prst="rect">
            <a:avLst/>
          </a:prstGeom>
        </p:spPr>
        <p:txBody>
          <a:bodyPr wrap="square">
            <a:spAutoFit/>
          </a:bodyPr>
          <a:lstStyle/>
          <a:p>
            <a:pPr marL="571500" indent="-571500">
              <a:lnSpc>
                <a:spcPct val="150000"/>
              </a:lnSpc>
              <a:buFont typeface="+mj-lt"/>
              <a:buAutoNum type="romanLcPeriod"/>
            </a:pPr>
            <a:r>
              <a:rPr lang="en-US" sz="2600" dirty="0"/>
              <a:t>Collect the senses of words that exist before</a:t>
            </a:r>
          </a:p>
          <a:p>
            <a:pPr marL="571500" indent="-571500">
              <a:lnSpc>
                <a:spcPct val="150000"/>
              </a:lnSpc>
              <a:buFont typeface="+mj-lt"/>
              <a:buAutoNum type="romanLcPeriod"/>
            </a:pPr>
            <a:r>
              <a:rPr lang="en-US" sz="2600" dirty="0"/>
              <a:t>Each word is represented with weight mean of  its contexts</a:t>
            </a:r>
          </a:p>
          <a:p>
            <a:pPr marL="571500" indent="-571500">
              <a:lnSpc>
                <a:spcPct val="150000"/>
              </a:lnSpc>
              <a:buFont typeface="+mj-lt"/>
              <a:buAutoNum type="romanLcPeriod"/>
            </a:pPr>
            <a:r>
              <a:rPr lang="en-US" sz="2600" dirty="0"/>
              <a:t>Use ”spherical </a:t>
            </a:r>
            <a:r>
              <a:rPr lang="en-US" sz="2600" dirty="0" err="1"/>
              <a:t>kmeans</a:t>
            </a:r>
            <a:r>
              <a:rPr lang="en-US" sz="2600" dirty="0"/>
              <a:t>” to cluster contexts</a:t>
            </a:r>
          </a:p>
          <a:p>
            <a:pPr marL="571500" indent="-571500">
              <a:lnSpc>
                <a:spcPct val="150000"/>
              </a:lnSpc>
              <a:buFont typeface="+mj-lt"/>
              <a:buAutoNum type="romanLcPeriod"/>
            </a:pPr>
            <a:r>
              <a:rPr lang="en-US" sz="2600" dirty="0"/>
              <a:t>Training clusters</a:t>
            </a:r>
          </a:p>
        </p:txBody>
      </p:sp>
    </p:spTree>
    <p:custDataLst>
      <p:tags r:id="rId1"/>
    </p:custDataLst>
    <p:extLst>
      <p:ext uri="{BB962C8B-B14F-4D97-AF65-F5344CB8AC3E}">
        <p14:creationId xmlns:p14="http://schemas.microsoft.com/office/powerpoint/2010/main" val="1873303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886000" cy="553998"/>
          </a:xfrm>
          <a:prstGeom prst="rect">
            <a:avLst/>
          </a:prstGeom>
          <a:noFill/>
        </p:spPr>
        <p:txBody>
          <a:bodyPr wrap="none" rtlCol="0">
            <a:spAutoFit/>
          </a:bodyPr>
          <a:lstStyle/>
          <a:p>
            <a:r>
              <a:rPr lang="en-US" sz="3000" dirty="0"/>
              <a:t>Dealing With Ambiguity</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198</a:t>
            </a:fld>
            <a:endParaRPr lang="zh-CN" altLang="en-US"/>
          </a:p>
        </p:txBody>
      </p:sp>
      <p:sp>
        <p:nvSpPr>
          <p:cNvPr id="5" name="文字方塊 11">
            <a:extLst>
              <a:ext uri="{FF2B5EF4-FFF2-40B4-BE49-F238E27FC236}">
                <a16:creationId xmlns:a16="http://schemas.microsoft.com/office/drawing/2014/main" id="{51AFC039-36D1-404E-9AE1-A7A7C8154A81}"/>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7" name="Picture 6">
            <a:extLst>
              <a:ext uri="{FF2B5EF4-FFF2-40B4-BE49-F238E27FC236}">
                <a16:creationId xmlns:a16="http://schemas.microsoft.com/office/drawing/2014/main" id="{0C2C5ECA-A2A5-5642-B312-8E9CE84E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19" y="1012438"/>
            <a:ext cx="8253850" cy="5709037"/>
          </a:xfrm>
          <a:prstGeom prst="rect">
            <a:avLst/>
          </a:prstGeom>
        </p:spPr>
      </p:pic>
    </p:spTree>
    <p:custDataLst>
      <p:tags r:id="rId1"/>
    </p:custDataLst>
    <p:extLst>
      <p:ext uri="{BB962C8B-B14F-4D97-AF65-F5344CB8AC3E}">
        <p14:creationId xmlns:p14="http://schemas.microsoft.com/office/powerpoint/2010/main" val="1271162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31049" cy="553998"/>
          </a:xfrm>
          <a:prstGeom prst="rect">
            <a:avLst/>
          </a:prstGeom>
          <a:noFill/>
        </p:spPr>
        <p:txBody>
          <a:bodyPr wrap="none" rtlCol="0">
            <a:spAutoFit/>
          </a:bodyPr>
          <a:lstStyle/>
          <a:p>
            <a:r>
              <a:rPr lang="en-US" sz="3000" dirty="0"/>
              <a:t>Evaluation of Word Vectors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199</a:t>
            </a:fld>
            <a:endParaRPr lang="zh-CN" altLang="en-US"/>
          </a:p>
        </p:txBody>
      </p:sp>
      <p:sp>
        <p:nvSpPr>
          <p:cNvPr id="5" name="矩形 4">
            <a:extLst>
              <a:ext uri="{FF2B5EF4-FFF2-40B4-BE49-F238E27FC236}">
                <a16:creationId xmlns:a16="http://schemas.microsoft.com/office/drawing/2014/main" id="{134E43A3-F7CA-634A-9937-41837F275C4F}"/>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Extrinsic Evaluation</a:t>
            </a:r>
          </a:p>
        </p:txBody>
      </p:sp>
      <p:sp>
        <p:nvSpPr>
          <p:cNvPr id="7" name="文字方塊 11">
            <a:extLst>
              <a:ext uri="{FF2B5EF4-FFF2-40B4-BE49-F238E27FC236}">
                <a16:creationId xmlns:a16="http://schemas.microsoft.com/office/drawing/2014/main" id="{EDD9684D-C548-CE4E-818B-DA570A2B3BEF}"/>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8" name="矩形 4">
            <a:extLst>
              <a:ext uri="{FF2B5EF4-FFF2-40B4-BE49-F238E27FC236}">
                <a16:creationId xmlns:a16="http://schemas.microsoft.com/office/drawing/2014/main" id="{4C32F28F-F0E4-4C4D-9A2E-1D92A6499251}"/>
              </a:ext>
            </a:extLst>
          </p:cNvPr>
          <p:cNvSpPr/>
          <p:nvPr/>
        </p:nvSpPr>
        <p:spPr>
          <a:xfrm>
            <a:off x="1858974" y="21844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Slow and complex</a:t>
            </a:r>
          </a:p>
        </p:txBody>
      </p:sp>
      <p:sp>
        <p:nvSpPr>
          <p:cNvPr id="9" name="矩形 4">
            <a:extLst>
              <a:ext uri="{FF2B5EF4-FFF2-40B4-BE49-F238E27FC236}">
                <a16:creationId xmlns:a16="http://schemas.microsoft.com/office/drawing/2014/main" id="{C23E7CA0-64F1-8746-8AB0-6572314A25C0}"/>
              </a:ext>
            </a:extLst>
          </p:cNvPr>
          <p:cNvSpPr/>
          <p:nvPr/>
        </p:nvSpPr>
        <p:spPr>
          <a:xfrm>
            <a:off x="1861703" y="2851798"/>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Use with QA system</a:t>
            </a:r>
          </a:p>
        </p:txBody>
      </p:sp>
      <p:sp>
        <p:nvSpPr>
          <p:cNvPr id="10" name="矩形 4">
            <a:extLst>
              <a:ext uri="{FF2B5EF4-FFF2-40B4-BE49-F238E27FC236}">
                <a16:creationId xmlns:a16="http://schemas.microsoft.com/office/drawing/2014/main" id="{80344470-AFFD-AB4D-88F2-6E3F7CC81EC8}"/>
              </a:ext>
            </a:extLst>
          </p:cNvPr>
          <p:cNvSpPr/>
          <p:nvPr/>
        </p:nvSpPr>
        <p:spPr>
          <a:xfrm>
            <a:off x="1858974" y="3519147"/>
            <a:ext cx="7657412"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Error </a:t>
            </a:r>
            <a:r>
              <a:rPr lang="en-US" sz="2600" dirty="0" err="1"/>
              <a:t>occurrs</a:t>
            </a:r>
            <a:endParaRPr lang="en-US" sz="2600" dirty="0"/>
          </a:p>
        </p:txBody>
      </p:sp>
    </p:spTree>
    <p:custDataLst>
      <p:tags r:id="rId1"/>
    </p:custDataLst>
    <p:extLst>
      <p:ext uri="{BB962C8B-B14F-4D97-AF65-F5344CB8AC3E}">
        <p14:creationId xmlns:p14="http://schemas.microsoft.com/office/powerpoint/2010/main" val="49244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D2854E6B-066F-43C5-B98E-66FEFD331395}"/>
              </a:ext>
            </a:extLst>
          </p:cNvPr>
          <p:cNvPicPr>
            <a:picLocks noChangeAspect="1"/>
          </p:cNvPicPr>
          <p:nvPr/>
        </p:nvPicPr>
        <p:blipFill>
          <a:blip r:embed="rId2"/>
          <a:stretch>
            <a:fillRect/>
          </a:stretch>
        </p:blipFill>
        <p:spPr>
          <a:xfrm>
            <a:off x="3747799" y="0"/>
            <a:ext cx="5658220" cy="6858000"/>
          </a:xfrm>
          <a:prstGeom prst="rect">
            <a:avLst/>
          </a:prstGeom>
        </p:spPr>
      </p:pic>
      <p:sp>
        <p:nvSpPr>
          <p:cNvPr id="2" name="文字方塊 1">
            <a:extLst>
              <a:ext uri="{FF2B5EF4-FFF2-40B4-BE49-F238E27FC236}">
                <a16:creationId xmlns:a16="http://schemas.microsoft.com/office/drawing/2014/main" id="{BAF86438-11B4-46C3-81FB-9EDEF113D85C}"/>
              </a:ext>
            </a:extLst>
          </p:cNvPr>
          <p:cNvSpPr txBox="1"/>
          <p:nvPr/>
        </p:nvSpPr>
        <p:spPr>
          <a:xfrm>
            <a:off x="381000" y="1619976"/>
            <a:ext cx="3264877" cy="369332"/>
          </a:xfrm>
          <a:prstGeom prst="rect">
            <a:avLst/>
          </a:prstGeom>
          <a:noFill/>
        </p:spPr>
        <p:txBody>
          <a:bodyPr wrap="square" rtlCol="0">
            <a:spAutoFit/>
          </a:bodyPr>
          <a:lstStyle/>
          <a:p>
            <a:r>
              <a:rPr lang="en-US" dirty="0"/>
              <a:t>Masked Language Model (MLM)</a:t>
            </a:r>
          </a:p>
        </p:txBody>
      </p:sp>
      <p:sp>
        <p:nvSpPr>
          <p:cNvPr id="3" name="投影片編號版面配置區 2">
            <a:extLst>
              <a:ext uri="{FF2B5EF4-FFF2-40B4-BE49-F238E27FC236}">
                <a16:creationId xmlns:a16="http://schemas.microsoft.com/office/drawing/2014/main" id="{4282F006-058E-4882-81D1-0F90E97DFCE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sp>
        <p:nvSpPr>
          <p:cNvPr id="8" name="文字方塊 7">
            <a:extLst>
              <a:ext uri="{FF2B5EF4-FFF2-40B4-BE49-F238E27FC236}">
                <a16:creationId xmlns:a16="http://schemas.microsoft.com/office/drawing/2014/main" id="{31EA4DFC-1972-4A5A-AB83-23273B38E889}"/>
              </a:ext>
            </a:extLst>
          </p:cNvPr>
          <p:cNvSpPr txBox="1"/>
          <p:nvPr/>
        </p:nvSpPr>
        <p:spPr>
          <a:xfrm>
            <a:off x="805289" y="2253130"/>
            <a:ext cx="3061488" cy="646331"/>
          </a:xfrm>
          <a:prstGeom prst="rect">
            <a:avLst/>
          </a:prstGeom>
          <a:noFill/>
        </p:spPr>
        <p:txBody>
          <a:bodyPr wrap="square" rtlCol="0">
            <a:spAutoFit/>
          </a:bodyPr>
          <a:lstStyle/>
          <a:p>
            <a:r>
              <a:rPr lang="zh-TW" altLang="en-US" dirty="0"/>
              <a:t>輸入的資料未經過訓練</a:t>
            </a:r>
            <a:r>
              <a:rPr lang="en-US" altLang="zh-TW" dirty="0"/>
              <a:t>, </a:t>
            </a:r>
            <a:r>
              <a:rPr lang="zh-TW" altLang="en-US" dirty="0"/>
              <a:t>就能透過 </a:t>
            </a:r>
            <a:r>
              <a:rPr lang="en-US" altLang="zh-TW" dirty="0"/>
              <a:t>self-attention </a:t>
            </a:r>
            <a:r>
              <a:rPr lang="zh-TW" altLang="en-US" dirty="0"/>
              <a:t>自動生成</a:t>
            </a:r>
            <a:endParaRPr lang="en-US" dirty="0"/>
          </a:p>
        </p:txBody>
      </p:sp>
      <p:pic>
        <p:nvPicPr>
          <p:cNvPr id="4" name="圖片 3">
            <a:extLst>
              <a:ext uri="{FF2B5EF4-FFF2-40B4-BE49-F238E27FC236}">
                <a16:creationId xmlns:a16="http://schemas.microsoft.com/office/drawing/2014/main" id="{6CF89522-FC16-4822-8F69-1C606AF54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24" y="1976806"/>
            <a:ext cx="7207624" cy="2904388"/>
          </a:xfrm>
          <a:prstGeom prst="rect">
            <a:avLst/>
          </a:prstGeom>
        </p:spPr>
      </p:pic>
      <p:sp>
        <p:nvSpPr>
          <p:cNvPr id="3" name="投影片編號版面配置區 2">
            <a:extLst>
              <a:ext uri="{FF2B5EF4-FFF2-40B4-BE49-F238E27FC236}">
                <a16:creationId xmlns:a16="http://schemas.microsoft.com/office/drawing/2014/main" id="{D4648488-29B6-4212-899F-3CA799AD74D0}"/>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442130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200</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Problem Formulation</a:t>
            </a:r>
          </a:p>
        </p:txBody>
      </p:sp>
      <p:sp>
        <p:nvSpPr>
          <p:cNvPr id="7" name="文字方塊 11">
            <a:extLst>
              <a:ext uri="{FF2B5EF4-FFF2-40B4-BE49-F238E27FC236}">
                <a16:creationId xmlns:a16="http://schemas.microsoft.com/office/drawing/2014/main" id="{64302142-BD02-B04E-B6CA-D2030F2DBB6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6BA8CB9F-B69A-234F-8769-B5C0B372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78" y="2879370"/>
            <a:ext cx="3968384" cy="3930650"/>
          </a:xfrm>
          <a:prstGeom prst="rect">
            <a:avLst/>
          </a:prstGeom>
        </p:spPr>
      </p:pic>
      <p:pic>
        <p:nvPicPr>
          <p:cNvPr id="10" name="Picture 9">
            <a:extLst>
              <a:ext uri="{FF2B5EF4-FFF2-40B4-BE49-F238E27FC236}">
                <a16:creationId xmlns:a16="http://schemas.microsoft.com/office/drawing/2014/main" id="{122BFEA9-4359-C74A-A0E8-33716786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62" y="2740871"/>
            <a:ext cx="1635698" cy="839092"/>
          </a:xfrm>
          <a:prstGeom prst="rect">
            <a:avLst/>
          </a:prstGeom>
        </p:spPr>
      </p:pic>
      <p:pic>
        <p:nvPicPr>
          <p:cNvPr id="12" name="Picture 11">
            <a:extLst>
              <a:ext uri="{FF2B5EF4-FFF2-40B4-BE49-F238E27FC236}">
                <a16:creationId xmlns:a16="http://schemas.microsoft.com/office/drawing/2014/main" id="{5884377D-A641-8147-93D5-653D9482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454" y="1949023"/>
            <a:ext cx="7604352" cy="693700"/>
          </a:xfrm>
          <a:prstGeom prst="rect">
            <a:avLst/>
          </a:prstGeom>
        </p:spPr>
      </p:pic>
    </p:spTree>
    <p:custDataLst>
      <p:tags r:id="rId1"/>
    </p:custDataLst>
    <p:extLst>
      <p:ext uri="{BB962C8B-B14F-4D97-AF65-F5344CB8AC3E}">
        <p14:creationId xmlns:p14="http://schemas.microsoft.com/office/powerpoint/2010/main" val="1701274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201</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038664" y="1020851"/>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Retraining Word Vectors</a:t>
            </a:r>
          </a:p>
        </p:txBody>
      </p:sp>
      <p:sp>
        <p:nvSpPr>
          <p:cNvPr id="7" name="文字方塊 11">
            <a:extLst>
              <a:ext uri="{FF2B5EF4-FFF2-40B4-BE49-F238E27FC236}">
                <a16:creationId xmlns:a16="http://schemas.microsoft.com/office/drawing/2014/main" id="{F7CC0238-2766-3740-B776-DCEBEEB2A62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266BEFF1-F161-EE44-B648-B67974FD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218" y="2440130"/>
            <a:ext cx="4655964" cy="4508390"/>
          </a:xfrm>
          <a:prstGeom prst="rect">
            <a:avLst/>
          </a:prstGeom>
        </p:spPr>
      </p:pic>
      <p:sp>
        <p:nvSpPr>
          <p:cNvPr id="11" name="矩形 4">
            <a:extLst>
              <a:ext uri="{FF2B5EF4-FFF2-40B4-BE49-F238E27FC236}">
                <a16:creationId xmlns:a16="http://schemas.microsoft.com/office/drawing/2014/main" id="{D9950077-2E93-194D-91AA-86BD0DE05634}"/>
              </a:ext>
            </a:extLst>
          </p:cNvPr>
          <p:cNvSpPr/>
          <p:nvPr/>
        </p:nvSpPr>
        <p:spPr>
          <a:xfrm>
            <a:off x="1038664" y="175550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If the training dataset is small, it’s not proper to retrain word vectors.</a:t>
            </a:r>
          </a:p>
        </p:txBody>
      </p:sp>
    </p:spTree>
    <p:custDataLst>
      <p:tags r:id="rId1"/>
    </p:custDataLst>
    <p:extLst>
      <p:ext uri="{BB962C8B-B14F-4D97-AF65-F5344CB8AC3E}">
        <p14:creationId xmlns:p14="http://schemas.microsoft.com/office/powerpoint/2010/main" val="1838618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202</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46070438-72C1-FF4C-8938-245EA5D7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971" y="2082898"/>
            <a:ext cx="3962707" cy="835231"/>
          </a:xfrm>
          <a:prstGeom prst="rect">
            <a:avLst/>
          </a:prstGeom>
        </p:spPr>
      </p:pic>
      <p:pic>
        <p:nvPicPr>
          <p:cNvPr id="10" name="Picture 9">
            <a:extLst>
              <a:ext uri="{FF2B5EF4-FFF2-40B4-BE49-F238E27FC236}">
                <a16:creationId xmlns:a16="http://schemas.microsoft.com/office/drawing/2014/main" id="{D846498B-39C4-0348-B76D-F5BE24F0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71" y="3133850"/>
            <a:ext cx="5598712" cy="694055"/>
          </a:xfrm>
          <a:prstGeom prst="rect">
            <a:avLst/>
          </a:prstGeom>
        </p:spPr>
      </p:pic>
      <p:pic>
        <p:nvPicPr>
          <p:cNvPr id="12" name="Picture 11">
            <a:extLst>
              <a:ext uri="{FF2B5EF4-FFF2-40B4-BE49-F238E27FC236}">
                <a16:creationId xmlns:a16="http://schemas.microsoft.com/office/drawing/2014/main" id="{6F6615BD-BBB1-7D4E-8860-E39200687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878" y="4540385"/>
            <a:ext cx="2531244" cy="749381"/>
          </a:xfrm>
          <a:prstGeom prst="rect">
            <a:avLst/>
          </a:prstGeom>
        </p:spPr>
      </p:pic>
      <p:sp>
        <p:nvSpPr>
          <p:cNvPr id="13" name="矩形 4">
            <a:extLst>
              <a:ext uri="{FF2B5EF4-FFF2-40B4-BE49-F238E27FC236}">
                <a16:creationId xmlns:a16="http://schemas.microsoft.com/office/drawing/2014/main" id="{28A6B0E0-06F3-A743-ADE0-267CBF053DB3}"/>
              </a:ext>
            </a:extLst>
          </p:cNvPr>
          <p:cNvSpPr/>
          <p:nvPr/>
        </p:nvSpPr>
        <p:spPr>
          <a:xfrm>
            <a:off x="1413701" y="3796549"/>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Loss Function</a:t>
            </a:r>
          </a:p>
        </p:txBody>
      </p:sp>
      <p:pic>
        <p:nvPicPr>
          <p:cNvPr id="15" name="Picture 14">
            <a:extLst>
              <a:ext uri="{FF2B5EF4-FFF2-40B4-BE49-F238E27FC236}">
                <a16:creationId xmlns:a16="http://schemas.microsoft.com/office/drawing/2014/main" id="{7692C11F-E47C-4E4C-A453-31FA957A6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500" y="5412160"/>
            <a:ext cx="3200911" cy="889142"/>
          </a:xfrm>
          <a:prstGeom prst="rect">
            <a:avLst/>
          </a:prstGeom>
        </p:spPr>
      </p:pic>
    </p:spTree>
    <p:custDataLst>
      <p:tags r:id="rId1"/>
    </p:custDataLst>
    <p:extLst>
      <p:ext uri="{BB962C8B-B14F-4D97-AF65-F5344CB8AC3E}">
        <p14:creationId xmlns:p14="http://schemas.microsoft.com/office/powerpoint/2010/main" val="23656644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203</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solidFill>
                  <a:srgbClr val="FF0000"/>
                </a:solidFill>
              </a:rPr>
              <a:t>Softmax</a:t>
            </a:r>
            <a:r>
              <a:rPr lang="en-US" sz="2600" dirty="0">
                <a:solidFill>
                  <a:srgbClr val="FF0000"/>
                </a:solidFill>
              </a:rPr>
              <a:t> Classification </a:t>
            </a:r>
            <a:r>
              <a:rPr lang="en-US" sz="2600" dirty="0"/>
              <a:t>and 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3" name="矩形 4">
            <a:extLst>
              <a:ext uri="{FF2B5EF4-FFF2-40B4-BE49-F238E27FC236}">
                <a16:creationId xmlns:a16="http://schemas.microsoft.com/office/drawing/2014/main" id="{28A6B0E0-06F3-A743-ADE0-267CBF053DB3}"/>
              </a:ext>
            </a:extLst>
          </p:cNvPr>
          <p:cNvSpPr/>
          <p:nvPr/>
        </p:nvSpPr>
        <p:spPr>
          <a:xfrm>
            <a:off x="1348765" y="2073070"/>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We need to update parameters</a:t>
            </a:r>
          </a:p>
        </p:txBody>
      </p:sp>
      <p:pic>
        <p:nvPicPr>
          <p:cNvPr id="9" name="Picture 8">
            <a:extLst>
              <a:ext uri="{FF2B5EF4-FFF2-40B4-BE49-F238E27FC236}">
                <a16:creationId xmlns:a16="http://schemas.microsoft.com/office/drawing/2014/main" id="{3D380408-2738-A149-BDAF-5C6C38D4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29" y="2903191"/>
            <a:ext cx="1454290" cy="421855"/>
          </a:xfrm>
          <a:prstGeom prst="rect">
            <a:avLst/>
          </a:prstGeom>
        </p:spPr>
      </p:pic>
      <p:sp>
        <p:nvSpPr>
          <p:cNvPr id="14" name="矩形 4">
            <a:extLst>
              <a:ext uri="{FF2B5EF4-FFF2-40B4-BE49-F238E27FC236}">
                <a16:creationId xmlns:a16="http://schemas.microsoft.com/office/drawing/2014/main" id="{835AC940-62A3-6642-81AF-3F4BB6D0BC2B}"/>
              </a:ext>
            </a:extLst>
          </p:cNvPr>
          <p:cNvSpPr/>
          <p:nvPr/>
        </p:nvSpPr>
        <p:spPr>
          <a:xfrm>
            <a:off x="2391711" y="2703499"/>
            <a:ext cx="10496026" cy="630429"/>
          </a:xfrm>
          <a:prstGeom prst="rect">
            <a:avLst/>
          </a:prstGeom>
        </p:spPr>
        <p:txBody>
          <a:bodyPr wrap="square">
            <a:spAutoFit/>
          </a:bodyPr>
          <a:lstStyle/>
          <a:p>
            <a:pPr>
              <a:lnSpc>
                <a:spcPct val="150000"/>
              </a:lnSpc>
            </a:pPr>
            <a:r>
              <a:rPr lang="en-US" sz="2600" dirty="0"/>
              <a:t>Amount:</a:t>
            </a:r>
          </a:p>
        </p:txBody>
      </p:sp>
      <p:pic>
        <p:nvPicPr>
          <p:cNvPr id="16" name="Picture 15">
            <a:extLst>
              <a:ext uri="{FF2B5EF4-FFF2-40B4-BE49-F238E27FC236}">
                <a16:creationId xmlns:a16="http://schemas.microsoft.com/office/drawing/2014/main" id="{A3EB884B-DE13-9949-BCC6-31ECC4FB2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27" y="3533619"/>
            <a:ext cx="3084013" cy="2759381"/>
          </a:xfrm>
          <a:prstGeom prst="rect">
            <a:avLst/>
          </a:prstGeom>
        </p:spPr>
      </p:pic>
      <p:sp>
        <p:nvSpPr>
          <p:cNvPr id="17" name="矩形 4">
            <a:extLst>
              <a:ext uri="{FF2B5EF4-FFF2-40B4-BE49-F238E27FC236}">
                <a16:creationId xmlns:a16="http://schemas.microsoft.com/office/drawing/2014/main" id="{71D4A336-9D8C-A242-9D74-622BDE255E1D}"/>
              </a:ext>
            </a:extLst>
          </p:cNvPr>
          <p:cNvSpPr/>
          <p:nvPr/>
        </p:nvSpPr>
        <p:spPr>
          <a:xfrm>
            <a:off x="6602506" y="2468222"/>
            <a:ext cx="4095228" cy="589072"/>
          </a:xfrm>
          <a:prstGeom prst="rect">
            <a:avLst/>
          </a:prstGeom>
        </p:spPr>
        <p:txBody>
          <a:bodyPr wrap="square">
            <a:spAutoFit/>
          </a:bodyPr>
          <a:lstStyle/>
          <a:p>
            <a:pPr>
              <a:lnSpc>
                <a:spcPct val="150000"/>
              </a:lnSpc>
            </a:pPr>
            <a:r>
              <a:rPr lang="en-US" sz="2400" dirty="0"/>
              <a:t>To prevent overfitting:</a:t>
            </a:r>
          </a:p>
        </p:txBody>
      </p:sp>
      <p:sp>
        <p:nvSpPr>
          <p:cNvPr id="18" name="矩形 4">
            <a:extLst>
              <a:ext uri="{FF2B5EF4-FFF2-40B4-BE49-F238E27FC236}">
                <a16:creationId xmlns:a16="http://schemas.microsoft.com/office/drawing/2014/main" id="{09C85B26-8465-C245-8C0D-E2A11C66A592}"/>
              </a:ext>
            </a:extLst>
          </p:cNvPr>
          <p:cNvSpPr/>
          <p:nvPr/>
        </p:nvSpPr>
        <p:spPr>
          <a:xfrm>
            <a:off x="7053902" y="2885921"/>
            <a:ext cx="5888444" cy="3913059"/>
          </a:xfrm>
          <a:prstGeom prst="rect">
            <a:avLst/>
          </a:prstGeom>
        </p:spPr>
        <p:txBody>
          <a:bodyPr wrap="square">
            <a:spAutoFit/>
          </a:bodyPr>
          <a:lstStyle/>
          <a:p>
            <a:pPr marL="571500" indent="-571500">
              <a:lnSpc>
                <a:spcPct val="150000"/>
              </a:lnSpc>
              <a:buFont typeface="+mj-lt"/>
              <a:buAutoNum type="romanLcPeriod"/>
            </a:pPr>
            <a:r>
              <a:rPr lang="en-US" sz="2400" dirty="0"/>
              <a:t>Reduce the network size</a:t>
            </a:r>
          </a:p>
          <a:p>
            <a:pPr marL="571500" indent="-571500">
              <a:lnSpc>
                <a:spcPct val="150000"/>
              </a:lnSpc>
              <a:buFont typeface="+mj-lt"/>
              <a:buAutoNum type="romanLcPeriod"/>
            </a:pPr>
            <a:r>
              <a:rPr lang="en-US" sz="2400" dirty="0"/>
              <a:t>Cross Validation</a:t>
            </a:r>
          </a:p>
          <a:p>
            <a:pPr marL="571500" indent="-571500">
              <a:lnSpc>
                <a:spcPct val="150000"/>
              </a:lnSpc>
              <a:buFont typeface="+mj-lt"/>
              <a:buAutoNum type="romanLcPeriod"/>
            </a:pPr>
            <a:r>
              <a:rPr lang="en-US" sz="2400" dirty="0"/>
              <a:t>Add weight regularization</a:t>
            </a:r>
          </a:p>
          <a:p>
            <a:pPr marL="571500" indent="-571500">
              <a:lnSpc>
                <a:spcPct val="150000"/>
              </a:lnSpc>
              <a:buFont typeface="+mj-lt"/>
              <a:buAutoNum type="romanLcPeriod"/>
            </a:pPr>
            <a:r>
              <a:rPr lang="en-US" sz="2400" dirty="0"/>
              <a:t>Remove irrelevant features</a:t>
            </a:r>
          </a:p>
          <a:p>
            <a:pPr marL="571500" indent="-571500">
              <a:lnSpc>
                <a:spcPct val="150000"/>
              </a:lnSpc>
              <a:buFont typeface="+mj-lt"/>
              <a:buAutoNum type="romanLcPeriod"/>
            </a:pPr>
            <a:r>
              <a:rPr lang="en-US" sz="2400" dirty="0"/>
              <a:t>Add Dropout</a:t>
            </a:r>
          </a:p>
          <a:p>
            <a:pPr marL="571500" indent="-571500">
              <a:lnSpc>
                <a:spcPct val="150000"/>
              </a:lnSpc>
              <a:buFont typeface="+mj-lt"/>
              <a:buAutoNum type="romanLcPeriod"/>
            </a:pPr>
            <a:r>
              <a:rPr lang="en-US" sz="2400" dirty="0"/>
              <a:t>Data Augmentation</a:t>
            </a:r>
          </a:p>
          <a:p>
            <a:pPr marL="571500" indent="-571500">
              <a:lnSpc>
                <a:spcPct val="150000"/>
              </a:lnSpc>
              <a:buFont typeface="+mj-lt"/>
              <a:buAutoNum type="romanLcPeriod"/>
            </a:pPr>
            <a:endParaRPr lang="en-US" sz="2400" dirty="0"/>
          </a:p>
        </p:txBody>
      </p:sp>
    </p:spTree>
    <p:custDataLst>
      <p:tags r:id="rId1"/>
    </p:custDataLst>
    <p:extLst>
      <p:ext uri="{BB962C8B-B14F-4D97-AF65-F5344CB8AC3E}">
        <p14:creationId xmlns:p14="http://schemas.microsoft.com/office/powerpoint/2010/main" val="10357716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204</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err="1"/>
              <a:t>Softmax</a:t>
            </a:r>
            <a:r>
              <a:rPr lang="en-US" sz="2600" dirty="0"/>
              <a:t> Classification and </a:t>
            </a:r>
            <a:r>
              <a:rPr lang="en-US" sz="2600" dirty="0">
                <a:solidFill>
                  <a:srgbClr val="FF0000"/>
                </a:solidFill>
              </a:rPr>
              <a:t>Regularization</a:t>
            </a:r>
          </a:p>
        </p:txBody>
      </p:sp>
      <p:sp>
        <p:nvSpPr>
          <p:cNvPr id="7" name="文字方塊 11">
            <a:extLst>
              <a:ext uri="{FF2B5EF4-FFF2-40B4-BE49-F238E27FC236}">
                <a16:creationId xmlns:a16="http://schemas.microsoft.com/office/drawing/2014/main" id="{6FFC876B-87DE-6042-AE2F-BB1950D822D2}"/>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
        <p:nvSpPr>
          <p:cNvPr id="15" name="矩形 4">
            <a:extLst>
              <a:ext uri="{FF2B5EF4-FFF2-40B4-BE49-F238E27FC236}">
                <a16:creationId xmlns:a16="http://schemas.microsoft.com/office/drawing/2014/main" id="{00B054B9-6D28-3448-BAF6-E00DFC4ED799}"/>
              </a:ext>
            </a:extLst>
          </p:cNvPr>
          <p:cNvSpPr/>
          <p:nvPr/>
        </p:nvSpPr>
        <p:spPr>
          <a:xfrm>
            <a:off x="1348765" y="1921295"/>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To prevent overfitting: Bayes, and add </a:t>
            </a:r>
            <a:r>
              <a:rPr lang="en-US" sz="2600" dirty="0" err="1"/>
              <a:t>Apriori</a:t>
            </a:r>
            <a:r>
              <a:rPr lang="en-US" sz="2600" dirty="0"/>
              <a:t> Distribution</a:t>
            </a:r>
          </a:p>
        </p:txBody>
      </p:sp>
      <p:pic>
        <p:nvPicPr>
          <p:cNvPr id="8" name="Picture 7">
            <a:extLst>
              <a:ext uri="{FF2B5EF4-FFF2-40B4-BE49-F238E27FC236}">
                <a16:creationId xmlns:a16="http://schemas.microsoft.com/office/drawing/2014/main" id="{4BF8FC6D-E87B-954F-9313-3F97A5F54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2" y="2782597"/>
            <a:ext cx="4724511" cy="889115"/>
          </a:xfrm>
          <a:prstGeom prst="rect">
            <a:avLst/>
          </a:prstGeom>
        </p:spPr>
      </p:pic>
    </p:spTree>
    <p:custDataLst>
      <p:tags r:id="rId1"/>
    </p:custDataLst>
    <p:extLst>
      <p:ext uri="{BB962C8B-B14F-4D97-AF65-F5344CB8AC3E}">
        <p14:creationId xmlns:p14="http://schemas.microsoft.com/office/powerpoint/2010/main" val="7492496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205</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Window Classification</a:t>
            </a:r>
          </a:p>
        </p:txBody>
      </p:sp>
      <p:sp>
        <p:nvSpPr>
          <p:cNvPr id="7" name="文字方塊 11">
            <a:extLst>
              <a:ext uri="{FF2B5EF4-FFF2-40B4-BE49-F238E27FC236}">
                <a16:creationId xmlns:a16="http://schemas.microsoft.com/office/drawing/2014/main" id="{578C2E6C-7A61-CA41-B1C8-C9074FA4A90B}"/>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9B8DC50D-9640-CB41-9A40-F02CC46E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06" y="3276054"/>
            <a:ext cx="2879786" cy="2451565"/>
          </a:xfrm>
          <a:prstGeom prst="rect">
            <a:avLst/>
          </a:prstGeom>
        </p:spPr>
      </p:pic>
      <p:pic>
        <p:nvPicPr>
          <p:cNvPr id="10" name="Picture 9">
            <a:extLst>
              <a:ext uri="{FF2B5EF4-FFF2-40B4-BE49-F238E27FC236}">
                <a16:creationId xmlns:a16="http://schemas.microsoft.com/office/drawing/2014/main" id="{3E2F189D-7C5A-3F44-A4E8-7054B368E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493" y="3276054"/>
            <a:ext cx="2879786" cy="2451565"/>
          </a:xfrm>
          <a:prstGeom prst="rect">
            <a:avLst/>
          </a:prstGeom>
        </p:spPr>
      </p:pic>
      <p:pic>
        <p:nvPicPr>
          <p:cNvPr id="12" name="Picture 11">
            <a:extLst>
              <a:ext uri="{FF2B5EF4-FFF2-40B4-BE49-F238E27FC236}">
                <a16:creationId xmlns:a16="http://schemas.microsoft.com/office/drawing/2014/main" id="{3D55E873-0709-F94E-975A-B13E4D00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875" y="2035842"/>
            <a:ext cx="6310474" cy="630429"/>
          </a:xfrm>
          <a:prstGeom prst="rect">
            <a:avLst/>
          </a:prstGeom>
        </p:spPr>
      </p:pic>
    </p:spTree>
    <p:custDataLst>
      <p:tags r:id="rId1"/>
    </p:custDataLst>
    <p:extLst>
      <p:ext uri="{BB962C8B-B14F-4D97-AF65-F5344CB8AC3E}">
        <p14:creationId xmlns:p14="http://schemas.microsoft.com/office/powerpoint/2010/main" val="18009222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51292" cy="553998"/>
          </a:xfrm>
          <a:prstGeom prst="rect">
            <a:avLst/>
          </a:prstGeom>
          <a:noFill/>
        </p:spPr>
        <p:txBody>
          <a:bodyPr wrap="none" rtlCol="0">
            <a:spAutoFit/>
          </a:bodyPr>
          <a:lstStyle/>
          <a:p>
            <a:r>
              <a:rPr lang="en-US" sz="3000" dirty="0"/>
              <a:t>Training for Extrinsic Tasks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206</a:t>
            </a:fld>
            <a:endParaRPr lang="zh-CN" altLang="en-US"/>
          </a:p>
        </p:txBody>
      </p:sp>
      <p:sp>
        <p:nvSpPr>
          <p:cNvPr id="5" name="矩形 4">
            <a:extLst>
              <a:ext uri="{FF2B5EF4-FFF2-40B4-BE49-F238E27FC236}">
                <a16:creationId xmlns:a16="http://schemas.microsoft.com/office/drawing/2014/main" id="{3B33B94A-0563-214D-944E-F0026A2FDEB7}"/>
              </a:ext>
            </a:extLst>
          </p:cNvPr>
          <p:cNvSpPr/>
          <p:nvPr/>
        </p:nvSpPr>
        <p:spPr>
          <a:xfrm>
            <a:off x="1348765" y="1236748"/>
            <a:ext cx="10496026" cy="63042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a:t>Non-linear Classifiers</a:t>
            </a:r>
          </a:p>
        </p:txBody>
      </p:sp>
      <p:sp>
        <p:nvSpPr>
          <p:cNvPr id="7" name="文字方塊 11">
            <a:extLst>
              <a:ext uri="{FF2B5EF4-FFF2-40B4-BE49-F238E27FC236}">
                <a16:creationId xmlns:a16="http://schemas.microsoft.com/office/drawing/2014/main" id="{401FED82-A7F6-644E-8CE0-3DB013367963}"/>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pic>
        <p:nvPicPr>
          <p:cNvPr id="8" name="Picture 7">
            <a:extLst>
              <a:ext uri="{FF2B5EF4-FFF2-40B4-BE49-F238E27FC236}">
                <a16:creationId xmlns:a16="http://schemas.microsoft.com/office/drawing/2014/main" id="{856FB2DB-EB7A-AC42-A625-F24C35873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79" y="2180652"/>
            <a:ext cx="3402440" cy="3395649"/>
          </a:xfrm>
          <a:prstGeom prst="rect">
            <a:avLst/>
          </a:prstGeom>
        </p:spPr>
      </p:pic>
      <p:pic>
        <p:nvPicPr>
          <p:cNvPr id="10" name="Picture 9">
            <a:extLst>
              <a:ext uri="{FF2B5EF4-FFF2-40B4-BE49-F238E27FC236}">
                <a16:creationId xmlns:a16="http://schemas.microsoft.com/office/drawing/2014/main" id="{5817692F-38A7-4842-A476-128DB8EFD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8938" y="2180651"/>
            <a:ext cx="3402441" cy="3395650"/>
          </a:xfrm>
          <a:prstGeom prst="rect">
            <a:avLst/>
          </a:prstGeom>
        </p:spPr>
      </p:pic>
    </p:spTree>
    <p:custDataLst>
      <p:tags r:id="rId1"/>
    </p:custDataLst>
    <p:extLst>
      <p:ext uri="{BB962C8B-B14F-4D97-AF65-F5344CB8AC3E}">
        <p14:creationId xmlns:p14="http://schemas.microsoft.com/office/powerpoint/2010/main" val="40746438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39542" y="2215852"/>
            <a:ext cx="5112938"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Word2Vec</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207</a:t>
            </a:fld>
            <a:endParaRPr lang="zh-CN" altLang="en-US"/>
          </a:p>
        </p:txBody>
      </p:sp>
      <p:sp>
        <p:nvSpPr>
          <p:cNvPr id="5" name="文字方塊 11">
            <a:extLst>
              <a:ext uri="{FF2B5EF4-FFF2-40B4-BE49-F238E27FC236}">
                <a16:creationId xmlns:a16="http://schemas.microsoft.com/office/drawing/2014/main" id="{1D9632E9-4DE9-E040-9794-C59D3D61E76C}"/>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1400680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4" name="文字方塊 3">
            <a:hlinkClick r:id="rId3"/>
            <a:extLst>
              <a:ext uri="{FF2B5EF4-FFF2-40B4-BE49-F238E27FC236}">
                <a16:creationId xmlns:a16="http://schemas.microsoft.com/office/drawing/2014/main" id="{AC58CD20-A961-4F45-8438-D414F79315F9}"/>
              </a:ext>
            </a:extLst>
          </p:cNvPr>
          <p:cNvSpPr txBox="1"/>
          <p:nvPr/>
        </p:nvSpPr>
        <p:spPr>
          <a:xfrm>
            <a:off x="880895" y="2379074"/>
            <a:ext cx="8078598" cy="646331"/>
          </a:xfrm>
          <a:prstGeom prst="rect">
            <a:avLst/>
          </a:prstGeom>
          <a:noFill/>
        </p:spPr>
        <p:txBody>
          <a:bodyPr wrap="square" rtlCol="0">
            <a:spAutoFit/>
          </a:bodyPr>
          <a:lstStyle/>
          <a:p>
            <a:r>
              <a:rPr lang="en-US" dirty="0">
                <a:hlinkClick r:id="rId3"/>
              </a:rPr>
              <a:t>https://colab.research.google.com/github/the-Quert/inlpfun/blob/master/word2vec/word2vec.ipynb</a:t>
            </a:r>
            <a:endParaRPr lang="en-US" dirty="0"/>
          </a:p>
        </p:txBody>
      </p:sp>
      <p:sp>
        <p:nvSpPr>
          <p:cNvPr id="5" name="文字方塊 4">
            <a:hlinkClick r:id="rId4"/>
            <a:extLst>
              <a:ext uri="{FF2B5EF4-FFF2-40B4-BE49-F238E27FC236}">
                <a16:creationId xmlns:a16="http://schemas.microsoft.com/office/drawing/2014/main" id="{37FD4AD7-AC55-4FFD-B9BB-4C1AFD7B819A}"/>
              </a:ext>
            </a:extLst>
          </p:cNvPr>
          <p:cNvSpPr txBox="1"/>
          <p:nvPr/>
        </p:nvSpPr>
        <p:spPr>
          <a:xfrm>
            <a:off x="880894" y="3654309"/>
            <a:ext cx="7424257" cy="369332"/>
          </a:xfrm>
          <a:prstGeom prst="rect">
            <a:avLst/>
          </a:prstGeom>
          <a:noFill/>
        </p:spPr>
        <p:txBody>
          <a:bodyPr wrap="square" rtlCol="0">
            <a:spAutoFit/>
          </a:bodyPr>
          <a:lstStyle/>
          <a:p>
            <a:r>
              <a:rPr lang="en-US" dirty="0">
                <a:hlinkClick r:id="rId4"/>
              </a:rPr>
              <a:t>https://github.com/the-Quert/inlpfun/blob/master/word2vec/wiki_to_txt.py</a:t>
            </a:r>
            <a:endParaRPr lang="en-US" dirty="0"/>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208</a:t>
            </a:fld>
            <a:endParaRPr lang="zh-CN" altLang="en-US"/>
          </a:p>
        </p:txBody>
      </p:sp>
      <p:sp>
        <p:nvSpPr>
          <p:cNvPr id="10" name="文字方塊 6">
            <a:extLst>
              <a:ext uri="{FF2B5EF4-FFF2-40B4-BE49-F238E27FC236}">
                <a16:creationId xmlns:a16="http://schemas.microsoft.com/office/drawing/2014/main" id="{CCDE86B6-F9AB-CC49-930D-7E01155CD3BF}"/>
              </a:ext>
            </a:extLst>
          </p:cNvPr>
          <p:cNvSpPr txBox="1"/>
          <p:nvPr/>
        </p:nvSpPr>
        <p:spPr>
          <a:xfrm>
            <a:off x="748280" y="1138102"/>
            <a:ext cx="3464795"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Wiki data </a:t>
            </a:r>
            <a:r>
              <a:rPr lang="en-GB" sz="3600" baseline="30000" dirty="0" err="1"/>
              <a:t>preprocessing</a:t>
            </a:r>
            <a:endParaRPr lang="en-US" sz="3600" dirty="0"/>
          </a:p>
        </p:txBody>
      </p:sp>
      <p:sp>
        <p:nvSpPr>
          <p:cNvPr id="7" name="文字方塊 11">
            <a:extLst>
              <a:ext uri="{FF2B5EF4-FFF2-40B4-BE49-F238E27FC236}">
                <a16:creationId xmlns:a16="http://schemas.microsoft.com/office/drawing/2014/main" id="{648CD36A-24D4-5743-9D50-49CDCA706130}"/>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3833901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209</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819185" y="2085061"/>
            <a:ext cx="7424257" cy="646331"/>
          </a:xfrm>
          <a:prstGeom prst="rect">
            <a:avLst/>
          </a:prstGeom>
          <a:noFill/>
        </p:spPr>
        <p:txBody>
          <a:bodyPr wrap="square" rtlCol="0">
            <a:spAutoFit/>
          </a:bodyPr>
          <a:lstStyle/>
          <a:p>
            <a:r>
              <a:rPr lang="en-US" dirty="0">
                <a:hlinkClick r:id="rId4"/>
              </a:rPr>
              <a:t>https://github.com/the-Quert/inlpfun/blob/master/word2vec/segmentaion.py</a:t>
            </a:r>
            <a:endParaRPr lang="en-US" dirty="0"/>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88114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Segmentation (</a:t>
            </a:r>
            <a:r>
              <a:rPr lang="en-GB" sz="3600" baseline="30000" dirty="0" err="1"/>
              <a:t>Stopwords</a:t>
            </a:r>
            <a:r>
              <a:rPr lang="en-GB" sz="3600" baseline="30000" dirty="0"/>
              <a:t>, CN2TW)</a:t>
            </a:r>
            <a:endParaRPr lang="en-US" sz="3600" dirty="0"/>
          </a:p>
        </p:txBody>
      </p:sp>
      <p:sp>
        <p:nvSpPr>
          <p:cNvPr id="7" name="文字方塊 11">
            <a:extLst>
              <a:ext uri="{FF2B5EF4-FFF2-40B4-BE49-F238E27FC236}">
                <a16:creationId xmlns:a16="http://schemas.microsoft.com/office/drawing/2014/main" id="{BC1D6873-39B4-F045-9B93-C5FE62C83B65}"/>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1222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altLang="zh-TW" sz="2500" dirty="0"/>
              <a:t>Generative Pre-training  (GPT)   </a:t>
            </a:r>
            <a:r>
              <a:rPr lang="en-US" altLang="zh-TW" sz="2200" dirty="0"/>
              <a:t>from </a:t>
            </a:r>
            <a:r>
              <a:rPr lang="en-US" altLang="zh-TW" sz="2200" dirty="0" err="1"/>
              <a:t>OpenAI</a:t>
            </a:r>
            <a:endParaRPr lang="en-US" sz="2200" dirty="0"/>
          </a:p>
        </p:txBody>
      </p:sp>
      <p:pic>
        <p:nvPicPr>
          <p:cNvPr id="5" name="圖片 4">
            <a:extLst>
              <a:ext uri="{FF2B5EF4-FFF2-40B4-BE49-F238E27FC236}">
                <a16:creationId xmlns:a16="http://schemas.microsoft.com/office/drawing/2014/main" id="{5C5A5658-655B-4851-9650-F24253A3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026" y="0"/>
            <a:ext cx="6075485" cy="6858000"/>
          </a:xfrm>
          <a:prstGeom prst="rect">
            <a:avLst/>
          </a:prstGeom>
        </p:spPr>
      </p:pic>
      <p:sp>
        <p:nvSpPr>
          <p:cNvPr id="3" name="投影片編號版面配置區 2">
            <a:extLst>
              <a:ext uri="{FF2B5EF4-FFF2-40B4-BE49-F238E27FC236}">
                <a16:creationId xmlns:a16="http://schemas.microsoft.com/office/drawing/2014/main" id="{E7F86FCD-5697-43C3-AE46-9A6180D94CE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980921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210</a:t>
            </a:fld>
            <a:endParaRPr lang="zh-CN" altLang="en-US"/>
          </a:p>
        </p:txBody>
      </p:sp>
      <p:sp>
        <p:nvSpPr>
          <p:cNvPr id="10" name="文字方塊 4">
            <a:hlinkClick r:id="rId3"/>
            <a:extLst>
              <a:ext uri="{FF2B5EF4-FFF2-40B4-BE49-F238E27FC236}">
                <a16:creationId xmlns:a16="http://schemas.microsoft.com/office/drawing/2014/main" id="{FC937948-39B0-C943-B21C-613101F254AE}"/>
              </a:ext>
            </a:extLst>
          </p:cNvPr>
          <p:cNvSpPr txBox="1"/>
          <p:nvPr/>
        </p:nvSpPr>
        <p:spPr>
          <a:xfrm>
            <a:off x="931381" y="2292625"/>
            <a:ext cx="7424257" cy="369332"/>
          </a:xfrm>
          <a:prstGeom prst="rect">
            <a:avLst/>
          </a:prstGeom>
          <a:noFill/>
        </p:spPr>
        <p:txBody>
          <a:bodyPr wrap="square" rtlCol="0">
            <a:spAutoFit/>
          </a:bodyPr>
          <a:lstStyle/>
          <a:p>
            <a:r>
              <a:rPr lang="en-US" u="sng" dirty="0">
                <a:solidFill>
                  <a:schemeClr val="accent1">
                    <a:lumMod val="75000"/>
                  </a:schemeClr>
                </a:solidFill>
                <a:hlinkClick r:id="rId3"/>
              </a:rPr>
              <a:t>https://github.com/the-Quert/inlpfun/blob/master/word2vec/stopwords.txt</a:t>
            </a:r>
            <a:endParaRPr lang="en-US" u="sng" dirty="0">
              <a:solidFill>
                <a:schemeClr val="accent1">
                  <a:lumMod val="75000"/>
                </a:schemeClr>
              </a:solidFill>
            </a:endParaRPr>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3541098"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baseline="30000" dirty="0"/>
              <a:t>View Chinese</a:t>
            </a:r>
            <a:r>
              <a:rPr lang="zh-TW" altLang="en-US" sz="3600" baseline="30000" dirty="0"/>
              <a:t> </a:t>
            </a:r>
            <a:r>
              <a:rPr lang="en-GB" sz="3600" baseline="30000" dirty="0" err="1"/>
              <a:t>Stopwords</a:t>
            </a:r>
            <a:endParaRPr lang="en-US" sz="3600" dirty="0"/>
          </a:p>
        </p:txBody>
      </p:sp>
      <p:sp>
        <p:nvSpPr>
          <p:cNvPr id="7" name="文字方塊 11">
            <a:extLst>
              <a:ext uri="{FF2B5EF4-FFF2-40B4-BE49-F238E27FC236}">
                <a16:creationId xmlns:a16="http://schemas.microsoft.com/office/drawing/2014/main" id="{8B4DD7AF-89D3-E94C-9BD8-1FA460D59E9D}"/>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14018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592732" cy="553998"/>
          </a:xfrm>
          <a:prstGeom prst="rect">
            <a:avLst/>
          </a:prstGeom>
          <a:noFill/>
        </p:spPr>
        <p:txBody>
          <a:bodyPr wrap="none" rtlCol="0">
            <a:spAutoFit/>
          </a:bodyPr>
          <a:lstStyle/>
          <a:p>
            <a:r>
              <a:rPr lang="en-US" sz="3000" dirty="0"/>
              <a:t>Word2vec (Implementation)</a:t>
            </a:r>
          </a:p>
        </p:txBody>
      </p:sp>
      <p:sp>
        <p:nvSpPr>
          <p:cNvPr id="6" name="投影片編號版面配置區 5">
            <a:extLst>
              <a:ext uri="{FF2B5EF4-FFF2-40B4-BE49-F238E27FC236}">
                <a16:creationId xmlns:a16="http://schemas.microsoft.com/office/drawing/2014/main" id="{88EFD7A8-4EA8-426F-BE06-F97F06A1E4D3}"/>
              </a:ext>
            </a:extLst>
          </p:cNvPr>
          <p:cNvSpPr>
            <a:spLocks noGrp="1"/>
          </p:cNvSpPr>
          <p:nvPr>
            <p:ph type="sldNum" sz="quarter" idx="12"/>
          </p:nvPr>
        </p:nvSpPr>
        <p:spPr/>
        <p:txBody>
          <a:bodyPr/>
          <a:lstStyle/>
          <a:p>
            <a:fld id="{565CE74E-AB26-4998-AD42-012C4C1AD076}" type="slidenum">
              <a:rPr lang="zh-CN" altLang="en-US" smtClean="0"/>
              <a:t>211</a:t>
            </a:fld>
            <a:endParaRPr lang="zh-CN" altLang="en-US"/>
          </a:p>
        </p:txBody>
      </p:sp>
      <p:sp>
        <p:nvSpPr>
          <p:cNvPr id="13" name="文字方塊 6">
            <a:extLst>
              <a:ext uri="{FF2B5EF4-FFF2-40B4-BE49-F238E27FC236}">
                <a16:creationId xmlns:a16="http://schemas.microsoft.com/office/drawing/2014/main" id="{D82C601F-3E87-3E45-8FF4-9F0B9F568551}"/>
              </a:ext>
            </a:extLst>
          </p:cNvPr>
          <p:cNvSpPr txBox="1"/>
          <p:nvPr/>
        </p:nvSpPr>
        <p:spPr>
          <a:xfrm>
            <a:off x="748280" y="1138102"/>
            <a:ext cx="4112664" cy="646331"/>
          </a:xfrm>
          <a:prstGeom prst="rect">
            <a:avLst/>
          </a:prstGeom>
          <a:noFill/>
        </p:spPr>
        <p:txBody>
          <a:bodyPr wrap="none" rtlCol="0">
            <a:spAutoFit/>
          </a:bodyPr>
          <a:lstStyle/>
          <a:p>
            <a:pPr marL="285750" indent="-285750">
              <a:buFont typeface="Arial" panose="020B0604020202020204" pitchFamily="34" charset="0"/>
              <a:buChar char="•"/>
            </a:pPr>
            <a:r>
              <a:rPr lang="en-GB" sz="3600" baseline="30000" dirty="0"/>
              <a:t>Training and task processing</a:t>
            </a:r>
            <a:endParaRPr lang="en-US" sz="3600" dirty="0"/>
          </a:p>
        </p:txBody>
      </p:sp>
      <p:sp>
        <p:nvSpPr>
          <p:cNvPr id="7" name="文字方塊 4">
            <a:hlinkClick r:id="rId3"/>
            <a:extLst>
              <a:ext uri="{FF2B5EF4-FFF2-40B4-BE49-F238E27FC236}">
                <a16:creationId xmlns:a16="http://schemas.microsoft.com/office/drawing/2014/main" id="{6B25686B-EC38-9C46-A46D-EFB1E0F24C89}"/>
              </a:ext>
            </a:extLst>
          </p:cNvPr>
          <p:cNvSpPr txBox="1"/>
          <p:nvPr/>
        </p:nvSpPr>
        <p:spPr>
          <a:xfrm>
            <a:off x="1000569" y="2311243"/>
            <a:ext cx="7424257" cy="369332"/>
          </a:xfrm>
          <a:prstGeom prst="rect">
            <a:avLst/>
          </a:prstGeom>
          <a:noFill/>
        </p:spPr>
        <p:txBody>
          <a:bodyPr wrap="square" rtlCol="0">
            <a:spAutoFit/>
          </a:bodyPr>
          <a:lstStyle/>
          <a:p>
            <a:r>
              <a:rPr lang="en-US" dirty="0">
                <a:hlinkClick r:id="rId4"/>
              </a:rPr>
              <a:t>https://github.com/the-Quert/inlpfun/blob/master/word2vec/train.py</a:t>
            </a:r>
            <a:endParaRPr lang="en-US" dirty="0"/>
          </a:p>
        </p:txBody>
      </p:sp>
      <p:sp>
        <p:nvSpPr>
          <p:cNvPr id="8" name="文字方塊 4">
            <a:hlinkClick r:id="rId3"/>
            <a:extLst>
              <a:ext uri="{FF2B5EF4-FFF2-40B4-BE49-F238E27FC236}">
                <a16:creationId xmlns:a16="http://schemas.microsoft.com/office/drawing/2014/main" id="{A153BC42-0B62-C746-9C1A-899A4AE7B97F}"/>
              </a:ext>
            </a:extLst>
          </p:cNvPr>
          <p:cNvSpPr txBox="1"/>
          <p:nvPr/>
        </p:nvSpPr>
        <p:spPr>
          <a:xfrm>
            <a:off x="1000569" y="3357067"/>
            <a:ext cx="7424257" cy="369332"/>
          </a:xfrm>
          <a:prstGeom prst="rect">
            <a:avLst/>
          </a:prstGeom>
          <a:noFill/>
        </p:spPr>
        <p:txBody>
          <a:bodyPr wrap="square" rtlCol="0">
            <a:spAutoFit/>
          </a:bodyPr>
          <a:lstStyle/>
          <a:p>
            <a:r>
              <a:rPr lang="en-US" dirty="0">
                <a:hlinkClick r:id="rId5"/>
              </a:rPr>
              <a:t>https://github.com/the-Quert/inlpfun/blob/master/word2vec/main.py</a:t>
            </a:r>
            <a:endParaRPr lang="en-US" dirty="0"/>
          </a:p>
        </p:txBody>
      </p:sp>
      <p:sp>
        <p:nvSpPr>
          <p:cNvPr id="9" name="文字方塊 11">
            <a:extLst>
              <a:ext uri="{FF2B5EF4-FFF2-40B4-BE49-F238E27FC236}">
                <a16:creationId xmlns:a16="http://schemas.microsoft.com/office/drawing/2014/main" id="{58817CF3-8699-A643-B7ED-EE44DF4CC584}"/>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15530344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685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55029" y="2215852"/>
            <a:ext cx="388196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a:t>
            </a:r>
            <a:r>
              <a:rPr lang="en-US" altLang="zh-TW" sz="5400" dirty="0" err="1">
                <a:ln w="0"/>
                <a:effectLst>
                  <a:outerShdw blurRad="38100" dist="19050" dir="2700000" algn="tl" rotWithShape="0">
                    <a:schemeClr val="dk1">
                      <a:alpha val="40000"/>
                    </a:schemeClr>
                  </a:outerShdw>
                </a:effectLst>
              </a:rPr>
              <a:t>GloVe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212</a:t>
            </a:fld>
            <a:endParaRPr lang="zh-CN" altLang="en-US"/>
          </a:p>
        </p:txBody>
      </p:sp>
      <p:sp>
        <p:nvSpPr>
          <p:cNvPr id="5" name="文字方塊 11">
            <a:extLst>
              <a:ext uri="{FF2B5EF4-FFF2-40B4-BE49-F238E27FC236}">
                <a16:creationId xmlns:a16="http://schemas.microsoft.com/office/drawing/2014/main" id="{D9167ECE-636B-7C44-A786-F81BF2F0D857}"/>
              </a:ext>
            </a:extLst>
          </p:cNvPr>
          <p:cNvSpPr txBox="1"/>
          <p:nvPr/>
        </p:nvSpPr>
        <p:spPr>
          <a:xfrm>
            <a:off x="-40408" y="6671521"/>
            <a:ext cx="8147539" cy="276999"/>
          </a:xfrm>
          <a:prstGeom prst="rect">
            <a:avLst/>
          </a:prstGeom>
          <a:noFill/>
        </p:spPr>
        <p:txBody>
          <a:bodyPr wrap="square" rtlCol="0">
            <a:spAutoFit/>
          </a:bodyPr>
          <a:lstStyle/>
          <a:p>
            <a:r>
              <a:rPr lang="en-US" sz="1200" dirty="0">
                <a:latin typeface="NimbusRomNo9L"/>
              </a:rPr>
              <a:t>the-</a:t>
            </a:r>
            <a:r>
              <a:rPr lang="en-US" sz="1200" dirty="0" err="1">
                <a:latin typeface="NimbusRomNo9L"/>
              </a:rPr>
              <a:t>Quert</a:t>
            </a:r>
            <a:endParaRPr lang="en-US" sz="1200" dirty="0">
              <a:latin typeface="NimbusRomNo9L"/>
            </a:endParaRPr>
          </a:p>
        </p:txBody>
      </p:sp>
    </p:spTree>
    <p:custDataLst>
      <p:tags r:id="rId1"/>
    </p:custDataLst>
    <p:extLst>
      <p:ext uri="{BB962C8B-B14F-4D97-AF65-F5344CB8AC3E}">
        <p14:creationId xmlns:p14="http://schemas.microsoft.com/office/powerpoint/2010/main" val="2441380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289856" y="2572532"/>
            <a:ext cx="361233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Transformer</a:t>
            </a:r>
          </a:p>
        </p:txBody>
      </p:sp>
      <p:sp>
        <p:nvSpPr>
          <p:cNvPr id="2" name="投影片編號版面配置區 1">
            <a:extLst>
              <a:ext uri="{FF2B5EF4-FFF2-40B4-BE49-F238E27FC236}">
                <a16:creationId xmlns:a16="http://schemas.microsoft.com/office/drawing/2014/main" id="{2DBFDACD-64CE-4FC1-9A9E-5A095C6FE196}"/>
              </a:ext>
            </a:extLst>
          </p:cNvPr>
          <p:cNvSpPr>
            <a:spLocks noGrp="1"/>
          </p:cNvSpPr>
          <p:nvPr>
            <p:ph type="sldNum" sz="quarter" idx="12"/>
          </p:nvPr>
        </p:nvSpPr>
        <p:spPr/>
        <p:txBody>
          <a:bodyPr/>
          <a:lstStyle/>
          <a:p>
            <a:fld id="{565CE74E-AB26-4998-AD42-012C4C1AD076}" type="slidenum">
              <a:rPr lang="zh-CN" altLang="en-US" smtClean="0"/>
              <a:t>213</a:t>
            </a:fld>
            <a:endParaRPr lang="zh-CN" altLang="en-US"/>
          </a:p>
        </p:txBody>
      </p:sp>
    </p:spTree>
    <p:custDataLst>
      <p:tags r:id="rId1"/>
    </p:custDataLst>
    <p:extLst>
      <p:ext uri="{BB962C8B-B14F-4D97-AF65-F5344CB8AC3E}">
        <p14:creationId xmlns:p14="http://schemas.microsoft.com/office/powerpoint/2010/main" val="1775092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2BF79F3-58F5-4D3F-B8D0-2D5FD0447590}"/>
              </a:ext>
            </a:extLst>
          </p:cNvPr>
          <p:cNvSpPr txBox="1"/>
          <p:nvPr/>
        </p:nvSpPr>
        <p:spPr>
          <a:xfrm>
            <a:off x="574430" y="1377461"/>
            <a:ext cx="817853" cy="507831"/>
          </a:xfrm>
          <a:prstGeom prst="rect">
            <a:avLst/>
          </a:prstGeom>
          <a:noFill/>
        </p:spPr>
        <p:txBody>
          <a:bodyPr wrap="none" rtlCol="0">
            <a:spAutoFit/>
          </a:bodyPr>
          <a:lstStyle/>
          <a:p>
            <a:r>
              <a:rPr lang="en-US" sz="2700" dirty="0"/>
              <a:t>RNN</a:t>
            </a:r>
          </a:p>
        </p:txBody>
      </p:sp>
      <p:pic>
        <p:nvPicPr>
          <p:cNvPr id="8" name="圖片 7">
            <a:extLst>
              <a:ext uri="{FF2B5EF4-FFF2-40B4-BE49-F238E27FC236}">
                <a16:creationId xmlns:a16="http://schemas.microsoft.com/office/drawing/2014/main" id="{26266C07-C76F-4816-BAE9-3110CEAC7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43" y="1377461"/>
            <a:ext cx="4324090" cy="4757507"/>
          </a:xfrm>
          <a:prstGeom prst="rect">
            <a:avLst/>
          </a:prstGeom>
        </p:spPr>
      </p:pic>
      <p:sp>
        <p:nvSpPr>
          <p:cNvPr id="9" name="文字方塊 8">
            <a:extLst>
              <a:ext uri="{FF2B5EF4-FFF2-40B4-BE49-F238E27FC236}">
                <a16:creationId xmlns:a16="http://schemas.microsoft.com/office/drawing/2014/main" id="{AB61DFE7-7B7F-4B10-94BB-5DC7B490D879}"/>
              </a:ext>
            </a:extLst>
          </p:cNvPr>
          <p:cNvSpPr txBox="1"/>
          <p:nvPr/>
        </p:nvSpPr>
        <p:spPr>
          <a:xfrm>
            <a:off x="6096000" y="1377461"/>
            <a:ext cx="814647" cy="507831"/>
          </a:xfrm>
          <a:prstGeom prst="rect">
            <a:avLst/>
          </a:prstGeom>
          <a:noFill/>
        </p:spPr>
        <p:txBody>
          <a:bodyPr wrap="none" rtlCol="0">
            <a:spAutoFit/>
          </a:bodyPr>
          <a:lstStyle/>
          <a:p>
            <a:r>
              <a:rPr lang="en-US" sz="2700" dirty="0"/>
              <a:t>CNN</a:t>
            </a:r>
          </a:p>
        </p:txBody>
      </p:sp>
      <p:pic>
        <p:nvPicPr>
          <p:cNvPr id="11" name="圖片 10">
            <a:extLst>
              <a:ext uri="{FF2B5EF4-FFF2-40B4-BE49-F238E27FC236}">
                <a16:creationId xmlns:a16="http://schemas.microsoft.com/office/drawing/2014/main" id="{9C7E6394-DFE4-41C8-92B4-BA72A2351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644" y="1305060"/>
            <a:ext cx="4093276" cy="5007817"/>
          </a:xfrm>
          <a:prstGeom prst="rect">
            <a:avLst/>
          </a:prstGeom>
        </p:spPr>
      </p:pic>
      <p:sp>
        <p:nvSpPr>
          <p:cNvPr id="2" name="投影片編號版面配置區 1">
            <a:extLst>
              <a:ext uri="{FF2B5EF4-FFF2-40B4-BE49-F238E27FC236}">
                <a16:creationId xmlns:a16="http://schemas.microsoft.com/office/drawing/2014/main" id="{8BD591BC-CCFD-42E5-8B9F-937CC2BE2867}"/>
              </a:ext>
            </a:extLst>
          </p:cNvPr>
          <p:cNvSpPr>
            <a:spLocks noGrp="1"/>
          </p:cNvSpPr>
          <p:nvPr>
            <p:ph type="sldNum" sz="quarter" idx="12"/>
          </p:nvPr>
        </p:nvSpPr>
        <p:spPr/>
        <p:txBody>
          <a:bodyPr/>
          <a:lstStyle/>
          <a:p>
            <a:fld id="{565CE74E-AB26-4998-AD42-012C4C1AD076}" type="slidenum">
              <a:rPr lang="zh-CN" altLang="en-US" smtClean="0"/>
              <a:t>214</a:t>
            </a:fld>
            <a:endParaRPr lang="zh-CN" altLang="en-US"/>
          </a:p>
        </p:txBody>
      </p:sp>
    </p:spTree>
    <p:extLst>
      <p:ext uri="{BB962C8B-B14F-4D97-AF65-F5344CB8AC3E}">
        <p14:creationId xmlns:p14="http://schemas.microsoft.com/office/powerpoint/2010/main" val="2820830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0A6039C-5DC3-44E6-AD89-2FE423F6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6" y="1879197"/>
            <a:ext cx="5635451" cy="2440598"/>
          </a:xfrm>
          <a:prstGeom prst="rect">
            <a:avLst/>
          </a:prstGeom>
        </p:spPr>
      </p:pic>
      <p:pic>
        <p:nvPicPr>
          <p:cNvPr id="8" name="圖片 7">
            <a:extLst>
              <a:ext uri="{FF2B5EF4-FFF2-40B4-BE49-F238E27FC236}">
                <a16:creationId xmlns:a16="http://schemas.microsoft.com/office/drawing/2014/main" id="{7B747000-AAAD-4297-96D5-72EC3E72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47" y="1749765"/>
            <a:ext cx="1470148" cy="457515"/>
          </a:xfrm>
          <a:prstGeom prst="rect">
            <a:avLst/>
          </a:prstGeom>
        </p:spPr>
      </p:pic>
      <p:pic>
        <p:nvPicPr>
          <p:cNvPr id="10" name="圖片 9">
            <a:extLst>
              <a:ext uri="{FF2B5EF4-FFF2-40B4-BE49-F238E27FC236}">
                <a16:creationId xmlns:a16="http://schemas.microsoft.com/office/drawing/2014/main" id="{BCA9B552-497D-41ED-9CBA-43EE11850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38" y="2164335"/>
            <a:ext cx="1470148" cy="457515"/>
          </a:xfrm>
          <a:prstGeom prst="rect">
            <a:avLst/>
          </a:prstGeom>
        </p:spPr>
      </p:pic>
      <p:pic>
        <p:nvPicPr>
          <p:cNvPr id="12" name="圖片 11">
            <a:extLst>
              <a:ext uri="{FF2B5EF4-FFF2-40B4-BE49-F238E27FC236}">
                <a16:creationId xmlns:a16="http://schemas.microsoft.com/office/drawing/2014/main" id="{1A4973F1-DF9B-478C-8209-ECDAC76F8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838" y="2622403"/>
            <a:ext cx="1599101" cy="497646"/>
          </a:xfrm>
          <a:prstGeom prst="rect">
            <a:avLst/>
          </a:prstGeom>
        </p:spPr>
      </p:pic>
      <p:pic>
        <p:nvPicPr>
          <p:cNvPr id="16" name="圖片 15">
            <a:extLst>
              <a:ext uri="{FF2B5EF4-FFF2-40B4-BE49-F238E27FC236}">
                <a16:creationId xmlns:a16="http://schemas.microsoft.com/office/drawing/2014/main" id="{3F9BF5FE-E29F-473D-84A6-8CF206089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846" y="3849930"/>
            <a:ext cx="6182269" cy="2893402"/>
          </a:xfrm>
          <a:prstGeom prst="rect">
            <a:avLst/>
          </a:prstGeom>
        </p:spPr>
      </p:pic>
      <p:pic>
        <p:nvPicPr>
          <p:cNvPr id="18" name="圖片 17">
            <a:extLst>
              <a:ext uri="{FF2B5EF4-FFF2-40B4-BE49-F238E27FC236}">
                <a16:creationId xmlns:a16="http://schemas.microsoft.com/office/drawing/2014/main" id="{FB400F88-374B-4905-9D10-13D782AF4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480" y="3078811"/>
            <a:ext cx="4984464" cy="782194"/>
          </a:xfrm>
          <a:prstGeom prst="rect">
            <a:avLst/>
          </a:prstGeom>
        </p:spPr>
      </p:pic>
      <p:sp>
        <p:nvSpPr>
          <p:cNvPr id="19" name="文字方塊 18">
            <a:extLst>
              <a:ext uri="{FF2B5EF4-FFF2-40B4-BE49-F238E27FC236}">
                <a16:creationId xmlns:a16="http://schemas.microsoft.com/office/drawing/2014/main" id="{EFD62781-3849-4250-9FE4-113A320FFEDC}"/>
              </a:ext>
            </a:extLst>
          </p:cNvPr>
          <p:cNvSpPr txBox="1"/>
          <p:nvPr/>
        </p:nvSpPr>
        <p:spPr>
          <a:xfrm>
            <a:off x="633047" y="1414619"/>
            <a:ext cx="2193549" cy="430887"/>
          </a:xfrm>
          <a:prstGeom prst="rect">
            <a:avLst/>
          </a:prstGeom>
          <a:noFill/>
        </p:spPr>
        <p:txBody>
          <a:bodyPr wrap="none" rtlCol="0">
            <a:spAutoFit/>
          </a:bodyPr>
          <a:lstStyle/>
          <a:p>
            <a:r>
              <a:rPr lang="en-US" sz="2200" dirty="0"/>
              <a:t>Word-Embedding</a:t>
            </a:r>
          </a:p>
        </p:txBody>
      </p:sp>
      <p:sp>
        <p:nvSpPr>
          <p:cNvPr id="20" name="文字方塊 19">
            <a:extLst>
              <a:ext uri="{FF2B5EF4-FFF2-40B4-BE49-F238E27FC236}">
                <a16:creationId xmlns:a16="http://schemas.microsoft.com/office/drawing/2014/main" id="{56A8611A-ACD2-4F09-89B8-B4AE80AF8102}"/>
              </a:ext>
            </a:extLst>
          </p:cNvPr>
          <p:cNvSpPr txBox="1"/>
          <p:nvPr/>
        </p:nvSpPr>
        <p:spPr>
          <a:xfrm>
            <a:off x="6021787" y="1411453"/>
            <a:ext cx="1264320" cy="430887"/>
          </a:xfrm>
          <a:prstGeom prst="rect">
            <a:avLst/>
          </a:prstGeom>
          <a:noFill/>
        </p:spPr>
        <p:txBody>
          <a:bodyPr wrap="none" rtlCol="0">
            <a:spAutoFit/>
          </a:bodyPr>
          <a:lstStyle/>
          <a:p>
            <a:r>
              <a:rPr lang="en-US" sz="2200" dirty="0"/>
              <a:t>Attention</a:t>
            </a:r>
          </a:p>
        </p:txBody>
      </p:sp>
      <p:sp>
        <p:nvSpPr>
          <p:cNvPr id="11" name="文字方塊 3">
            <a:extLst>
              <a:ext uri="{FF2B5EF4-FFF2-40B4-BE49-F238E27FC236}">
                <a16:creationId xmlns:a16="http://schemas.microsoft.com/office/drawing/2014/main" id="{8E736FBB-0622-D243-899E-335F197A3109}"/>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C5171C74-87D8-4A12-AA5F-844DE8223F33}"/>
              </a:ext>
            </a:extLst>
          </p:cNvPr>
          <p:cNvSpPr>
            <a:spLocks noGrp="1"/>
          </p:cNvSpPr>
          <p:nvPr>
            <p:ph type="sldNum" sz="quarter" idx="12"/>
          </p:nvPr>
        </p:nvSpPr>
        <p:spPr/>
        <p:txBody>
          <a:bodyPr/>
          <a:lstStyle/>
          <a:p>
            <a:fld id="{565CE74E-AB26-4998-AD42-012C4C1AD076}" type="slidenum">
              <a:rPr lang="zh-CN" altLang="en-US" smtClean="0"/>
              <a:t>215</a:t>
            </a:fld>
            <a:endParaRPr lang="zh-CN" altLang="en-US"/>
          </a:p>
        </p:txBody>
      </p:sp>
    </p:spTree>
    <p:extLst>
      <p:ext uri="{BB962C8B-B14F-4D97-AF65-F5344CB8AC3E}">
        <p14:creationId xmlns:p14="http://schemas.microsoft.com/office/powerpoint/2010/main" val="29192949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0A12B8-36EA-4895-9D78-CCC0434ED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9" y="1565030"/>
            <a:ext cx="5777183" cy="3722078"/>
          </a:xfrm>
          <a:prstGeom prst="rect">
            <a:avLst/>
          </a:prstGeom>
        </p:spPr>
      </p:pic>
      <p:pic>
        <p:nvPicPr>
          <p:cNvPr id="8" name="圖片 7">
            <a:extLst>
              <a:ext uri="{FF2B5EF4-FFF2-40B4-BE49-F238E27FC236}">
                <a16:creationId xmlns:a16="http://schemas.microsoft.com/office/drawing/2014/main" id="{43F8CDD9-58F9-4412-AA41-9C3051468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308" y="2932967"/>
            <a:ext cx="3450615" cy="645439"/>
          </a:xfrm>
          <a:prstGeom prst="rect">
            <a:avLst/>
          </a:prstGeom>
        </p:spPr>
      </p:pic>
      <p:sp>
        <p:nvSpPr>
          <p:cNvPr id="5" name="文字方塊 3">
            <a:extLst>
              <a:ext uri="{FF2B5EF4-FFF2-40B4-BE49-F238E27FC236}">
                <a16:creationId xmlns:a16="http://schemas.microsoft.com/office/drawing/2014/main" id="{9AC7981B-94D4-BE44-AF40-E9407973E26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64312D75-BD48-4E77-8D36-BAB5C4871537}"/>
              </a:ext>
            </a:extLst>
          </p:cNvPr>
          <p:cNvSpPr>
            <a:spLocks noGrp="1"/>
          </p:cNvSpPr>
          <p:nvPr>
            <p:ph type="sldNum" sz="quarter" idx="12"/>
          </p:nvPr>
        </p:nvSpPr>
        <p:spPr/>
        <p:txBody>
          <a:bodyPr/>
          <a:lstStyle/>
          <a:p>
            <a:fld id="{565CE74E-AB26-4998-AD42-012C4C1AD076}" type="slidenum">
              <a:rPr lang="zh-CN" altLang="en-US" smtClean="0"/>
              <a:t>216</a:t>
            </a:fld>
            <a:endParaRPr lang="zh-CN" altLang="en-US"/>
          </a:p>
        </p:txBody>
      </p:sp>
    </p:spTree>
    <p:extLst>
      <p:ext uri="{BB962C8B-B14F-4D97-AF65-F5344CB8AC3E}">
        <p14:creationId xmlns:p14="http://schemas.microsoft.com/office/powerpoint/2010/main" val="990535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2C618A-DF9F-4DA0-8011-A04761EB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10" y="1184031"/>
            <a:ext cx="6340581" cy="3885134"/>
          </a:xfrm>
          <a:prstGeom prst="rect">
            <a:avLst/>
          </a:prstGeom>
        </p:spPr>
      </p:pic>
      <p:pic>
        <p:nvPicPr>
          <p:cNvPr id="7" name="圖片 6">
            <a:extLst>
              <a:ext uri="{FF2B5EF4-FFF2-40B4-BE49-F238E27FC236}">
                <a16:creationId xmlns:a16="http://schemas.microsoft.com/office/drawing/2014/main" id="{2614CD7A-0956-4093-B4CD-02519C92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741" y="2313844"/>
            <a:ext cx="2128105" cy="786862"/>
          </a:xfrm>
          <a:prstGeom prst="rect">
            <a:avLst/>
          </a:prstGeom>
        </p:spPr>
      </p:pic>
      <p:sp>
        <p:nvSpPr>
          <p:cNvPr id="6" name="文字方塊 3">
            <a:extLst>
              <a:ext uri="{FF2B5EF4-FFF2-40B4-BE49-F238E27FC236}">
                <a16:creationId xmlns:a16="http://schemas.microsoft.com/office/drawing/2014/main" id="{7D455307-89EA-3D4E-AC1B-628CC0DDD650}"/>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FF78DEF8-06A8-4961-BEE3-74E2600FF824}"/>
              </a:ext>
            </a:extLst>
          </p:cNvPr>
          <p:cNvSpPr>
            <a:spLocks noGrp="1"/>
          </p:cNvSpPr>
          <p:nvPr>
            <p:ph type="sldNum" sz="quarter" idx="12"/>
          </p:nvPr>
        </p:nvSpPr>
        <p:spPr/>
        <p:txBody>
          <a:bodyPr/>
          <a:lstStyle/>
          <a:p>
            <a:fld id="{565CE74E-AB26-4998-AD42-012C4C1AD076}" type="slidenum">
              <a:rPr lang="zh-CN" altLang="en-US" smtClean="0"/>
              <a:t>217</a:t>
            </a:fld>
            <a:endParaRPr lang="zh-CN" altLang="en-US"/>
          </a:p>
        </p:txBody>
      </p:sp>
    </p:spTree>
    <p:extLst>
      <p:ext uri="{BB962C8B-B14F-4D97-AF65-F5344CB8AC3E}">
        <p14:creationId xmlns:p14="http://schemas.microsoft.com/office/powerpoint/2010/main" val="3604001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AE1B2E8-1DB8-4889-9465-8F5CFFAB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240" y="1131277"/>
            <a:ext cx="7031437" cy="4424956"/>
          </a:xfrm>
          <a:prstGeom prst="rect">
            <a:avLst/>
          </a:prstGeom>
        </p:spPr>
      </p:pic>
      <p:sp>
        <p:nvSpPr>
          <p:cNvPr id="3" name="文字方塊 3">
            <a:extLst>
              <a:ext uri="{FF2B5EF4-FFF2-40B4-BE49-F238E27FC236}">
                <a16:creationId xmlns:a16="http://schemas.microsoft.com/office/drawing/2014/main" id="{CD80F889-A14F-EA4A-A511-0D4CF9B8728F}"/>
              </a:ext>
            </a:extLst>
          </p:cNvPr>
          <p:cNvSpPr txBox="1"/>
          <p:nvPr/>
        </p:nvSpPr>
        <p:spPr>
          <a:xfrm>
            <a:off x="345830" y="369277"/>
            <a:ext cx="2163221" cy="523220"/>
          </a:xfrm>
          <a:prstGeom prst="rect">
            <a:avLst/>
          </a:prstGeom>
          <a:noFill/>
        </p:spPr>
        <p:txBody>
          <a:bodyPr wrap="none" rtlCol="0">
            <a:spAutoFit/>
          </a:bodyPr>
          <a:lstStyle/>
          <a:p>
            <a:r>
              <a:rPr lang="en-US" sz="2800" dirty="0"/>
              <a:t>Self-attention</a:t>
            </a:r>
          </a:p>
        </p:txBody>
      </p:sp>
      <p:sp>
        <p:nvSpPr>
          <p:cNvPr id="2" name="投影片編號版面配置區 1">
            <a:extLst>
              <a:ext uri="{FF2B5EF4-FFF2-40B4-BE49-F238E27FC236}">
                <a16:creationId xmlns:a16="http://schemas.microsoft.com/office/drawing/2014/main" id="{E0F2852B-5B8C-479A-BD42-D699C0C3D600}"/>
              </a:ext>
            </a:extLst>
          </p:cNvPr>
          <p:cNvSpPr>
            <a:spLocks noGrp="1"/>
          </p:cNvSpPr>
          <p:nvPr>
            <p:ph type="sldNum" sz="quarter" idx="12"/>
          </p:nvPr>
        </p:nvSpPr>
        <p:spPr/>
        <p:txBody>
          <a:bodyPr/>
          <a:lstStyle/>
          <a:p>
            <a:fld id="{565CE74E-AB26-4998-AD42-012C4C1AD076}" type="slidenum">
              <a:rPr lang="zh-CN" altLang="en-US" smtClean="0"/>
              <a:t>218</a:t>
            </a:fld>
            <a:endParaRPr lang="zh-CN" altLang="en-US"/>
          </a:p>
        </p:txBody>
      </p:sp>
    </p:spTree>
    <p:extLst>
      <p:ext uri="{BB962C8B-B14F-4D97-AF65-F5344CB8AC3E}">
        <p14:creationId xmlns:p14="http://schemas.microsoft.com/office/powerpoint/2010/main" val="3827566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5844677" cy="523220"/>
          </a:xfrm>
          <a:prstGeom prst="rect">
            <a:avLst/>
          </a:prstGeom>
          <a:noFill/>
        </p:spPr>
        <p:txBody>
          <a:bodyPr wrap="none" rtlCol="0">
            <a:spAutoFit/>
          </a:bodyPr>
          <a:lstStyle/>
          <a:p>
            <a:r>
              <a:rPr lang="en-US" sz="2800" dirty="0"/>
              <a:t>Self attention with Parallels Computing</a:t>
            </a:r>
          </a:p>
        </p:txBody>
      </p:sp>
      <p:pic>
        <p:nvPicPr>
          <p:cNvPr id="3" name="圖片 4">
            <a:extLst>
              <a:ext uri="{FF2B5EF4-FFF2-40B4-BE49-F238E27FC236}">
                <a16:creationId xmlns:a16="http://schemas.microsoft.com/office/drawing/2014/main" id="{F03F29A0-5F24-D445-BC86-D78495765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7673"/>
            <a:ext cx="5879570" cy="3602654"/>
          </a:xfrm>
          <a:prstGeom prst="rect">
            <a:avLst/>
          </a:prstGeom>
        </p:spPr>
      </p:pic>
      <p:pic>
        <p:nvPicPr>
          <p:cNvPr id="5" name="Picture 4">
            <a:extLst>
              <a:ext uri="{FF2B5EF4-FFF2-40B4-BE49-F238E27FC236}">
                <a16:creationId xmlns:a16="http://schemas.microsoft.com/office/drawing/2014/main" id="{146C7C06-138D-F348-8F99-2DF26A1EF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132" y="1134585"/>
            <a:ext cx="5565913" cy="1357048"/>
          </a:xfrm>
          <a:prstGeom prst="rect">
            <a:avLst/>
          </a:prstGeom>
        </p:spPr>
      </p:pic>
      <p:pic>
        <p:nvPicPr>
          <p:cNvPr id="7" name="Picture 6">
            <a:extLst>
              <a:ext uri="{FF2B5EF4-FFF2-40B4-BE49-F238E27FC236}">
                <a16:creationId xmlns:a16="http://schemas.microsoft.com/office/drawing/2014/main" id="{479BC0B4-6536-1743-AC9C-461BFF7D1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814" y="3040391"/>
            <a:ext cx="5899868" cy="1451713"/>
          </a:xfrm>
          <a:prstGeom prst="rect">
            <a:avLst/>
          </a:prstGeom>
        </p:spPr>
      </p:pic>
      <p:pic>
        <p:nvPicPr>
          <p:cNvPr id="9" name="Picture 8">
            <a:extLst>
              <a:ext uri="{FF2B5EF4-FFF2-40B4-BE49-F238E27FC236}">
                <a16:creationId xmlns:a16="http://schemas.microsoft.com/office/drawing/2014/main" id="{75CEBC1B-B623-D842-BA86-1AF922540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82" y="5139927"/>
            <a:ext cx="5422790" cy="1718073"/>
          </a:xfrm>
          <a:prstGeom prst="rect">
            <a:avLst/>
          </a:prstGeom>
        </p:spPr>
      </p:pic>
      <p:sp>
        <p:nvSpPr>
          <p:cNvPr id="2" name="投影片編號版面配置區 1">
            <a:extLst>
              <a:ext uri="{FF2B5EF4-FFF2-40B4-BE49-F238E27FC236}">
                <a16:creationId xmlns:a16="http://schemas.microsoft.com/office/drawing/2014/main" id="{0E5C042F-812C-4C66-859F-19C9527DC939}"/>
              </a:ext>
            </a:extLst>
          </p:cNvPr>
          <p:cNvSpPr>
            <a:spLocks noGrp="1"/>
          </p:cNvSpPr>
          <p:nvPr>
            <p:ph type="sldNum" sz="quarter" idx="12"/>
          </p:nvPr>
        </p:nvSpPr>
        <p:spPr/>
        <p:txBody>
          <a:bodyPr/>
          <a:lstStyle/>
          <a:p>
            <a:fld id="{565CE74E-AB26-4998-AD42-012C4C1AD076}" type="slidenum">
              <a:rPr lang="zh-CN" altLang="en-US" smtClean="0"/>
              <a:t>219</a:t>
            </a:fld>
            <a:endParaRPr lang="zh-CN" altLang="en-US"/>
          </a:p>
        </p:txBody>
      </p:sp>
    </p:spTree>
    <p:extLst>
      <p:ext uri="{BB962C8B-B14F-4D97-AF65-F5344CB8AC3E}">
        <p14:creationId xmlns:p14="http://schemas.microsoft.com/office/powerpoint/2010/main" val="33561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614694" y="2505670"/>
            <a:ext cx="6962612"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 Seq2Seq with Attention</a:t>
            </a:r>
          </a:p>
        </p:txBody>
      </p:sp>
      <p:sp>
        <p:nvSpPr>
          <p:cNvPr id="2" name="投影片編號版面配置區 1">
            <a:extLst>
              <a:ext uri="{FF2B5EF4-FFF2-40B4-BE49-F238E27FC236}">
                <a16:creationId xmlns:a16="http://schemas.microsoft.com/office/drawing/2014/main" id="{9F2048DC-25E3-4CBE-B789-26AE27DFC30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6974463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9F6C61-34D6-49C1-BB33-CB49FAD13A8C}"/>
              </a:ext>
            </a:extLst>
          </p:cNvPr>
          <p:cNvSpPr txBox="1"/>
          <p:nvPr/>
        </p:nvSpPr>
        <p:spPr>
          <a:xfrm>
            <a:off x="345830" y="369277"/>
            <a:ext cx="4909486" cy="523220"/>
          </a:xfrm>
          <a:prstGeom prst="rect">
            <a:avLst/>
          </a:prstGeom>
          <a:noFill/>
        </p:spPr>
        <p:txBody>
          <a:bodyPr wrap="none" rtlCol="0">
            <a:spAutoFit/>
          </a:bodyPr>
          <a:lstStyle/>
          <a:p>
            <a:r>
              <a:rPr lang="en-US" sz="2800" dirty="0"/>
              <a:t>Self-attention and Padding Mask</a:t>
            </a:r>
          </a:p>
        </p:txBody>
      </p:sp>
      <p:pic>
        <p:nvPicPr>
          <p:cNvPr id="6" name="Picture 5">
            <a:extLst>
              <a:ext uri="{FF2B5EF4-FFF2-40B4-BE49-F238E27FC236}">
                <a16:creationId xmlns:a16="http://schemas.microsoft.com/office/drawing/2014/main" id="{A24487E5-BDA5-B04C-97D7-8C8DA11D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78" y="2392460"/>
            <a:ext cx="9245101" cy="2343426"/>
          </a:xfrm>
          <a:prstGeom prst="rect">
            <a:avLst/>
          </a:prstGeom>
        </p:spPr>
      </p:pic>
      <p:sp>
        <p:nvSpPr>
          <p:cNvPr id="2" name="投影片編號版面配置區 1">
            <a:extLst>
              <a:ext uri="{FF2B5EF4-FFF2-40B4-BE49-F238E27FC236}">
                <a16:creationId xmlns:a16="http://schemas.microsoft.com/office/drawing/2014/main" id="{0BE89C5E-6E46-4A53-9988-E85D1FDF5C4E}"/>
              </a:ext>
            </a:extLst>
          </p:cNvPr>
          <p:cNvSpPr>
            <a:spLocks noGrp="1"/>
          </p:cNvSpPr>
          <p:nvPr>
            <p:ph type="sldNum" sz="quarter" idx="12"/>
          </p:nvPr>
        </p:nvSpPr>
        <p:spPr/>
        <p:txBody>
          <a:bodyPr/>
          <a:lstStyle/>
          <a:p>
            <a:fld id="{565CE74E-AB26-4998-AD42-012C4C1AD076}" type="slidenum">
              <a:rPr lang="zh-CN" altLang="en-US" smtClean="0"/>
              <a:t>220</a:t>
            </a:fld>
            <a:endParaRPr lang="zh-CN" altLang="en-US"/>
          </a:p>
        </p:txBody>
      </p:sp>
    </p:spTree>
    <p:extLst>
      <p:ext uri="{BB962C8B-B14F-4D97-AF65-F5344CB8AC3E}">
        <p14:creationId xmlns:p14="http://schemas.microsoft.com/office/powerpoint/2010/main" val="33934261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385906"/>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931" y="4190336"/>
            <a:ext cx="4942815" cy="2345636"/>
          </a:xfrm>
          <a:prstGeom prst="rect">
            <a:avLst/>
          </a:prstGeom>
        </p:spPr>
      </p:pic>
      <p:sp>
        <p:nvSpPr>
          <p:cNvPr id="3" name="投影片編號版面配置區 2">
            <a:extLst>
              <a:ext uri="{FF2B5EF4-FFF2-40B4-BE49-F238E27FC236}">
                <a16:creationId xmlns:a16="http://schemas.microsoft.com/office/drawing/2014/main" id="{83FCE091-D0D3-444B-83A6-FE689E552FE4}"/>
              </a:ext>
            </a:extLst>
          </p:cNvPr>
          <p:cNvSpPr>
            <a:spLocks noGrp="1"/>
          </p:cNvSpPr>
          <p:nvPr>
            <p:ph type="sldNum" sz="quarter" idx="12"/>
          </p:nvPr>
        </p:nvSpPr>
        <p:spPr/>
        <p:txBody>
          <a:bodyPr/>
          <a:lstStyle/>
          <a:p>
            <a:fld id="{565CE74E-AB26-4998-AD42-012C4C1AD076}" type="slidenum">
              <a:rPr lang="zh-CN" altLang="en-US" smtClean="0"/>
              <a:t>221</a:t>
            </a:fld>
            <a:endParaRPr lang="zh-CN" altLang="en-US"/>
          </a:p>
        </p:txBody>
      </p:sp>
    </p:spTree>
    <p:extLst>
      <p:ext uri="{BB962C8B-B14F-4D97-AF65-F5344CB8AC3E}">
        <p14:creationId xmlns:p14="http://schemas.microsoft.com/office/powerpoint/2010/main" val="3228780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8EDFAC-2751-0042-AB0A-A56C78E39B6A}"/>
              </a:ext>
            </a:extLst>
          </p:cNvPr>
          <p:cNvSpPr txBox="1"/>
          <p:nvPr/>
        </p:nvSpPr>
        <p:spPr>
          <a:xfrm>
            <a:off x="345830" y="369277"/>
            <a:ext cx="3260316" cy="523220"/>
          </a:xfrm>
          <a:prstGeom prst="rect">
            <a:avLst/>
          </a:prstGeom>
          <a:noFill/>
        </p:spPr>
        <p:txBody>
          <a:bodyPr wrap="none" rtlCol="0">
            <a:spAutoFit/>
          </a:bodyPr>
          <a:lstStyle/>
          <a:p>
            <a:r>
              <a:rPr lang="en-US" sz="2800" dirty="0"/>
              <a:t>Multi-head Attention</a:t>
            </a:r>
          </a:p>
        </p:txBody>
      </p:sp>
      <p:pic>
        <p:nvPicPr>
          <p:cNvPr id="3" name="Picture 2">
            <a:extLst>
              <a:ext uri="{FF2B5EF4-FFF2-40B4-BE49-F238E27FC236}">
                <a16:creationId xmlns:a16="http://schemas.microsoft.com/office/drawing/2014/main" id="{77D11954-3C22-5C4F-8B70-4BADA63D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68" y="1005213"/>
            <a:ext cx="8071480" cy="5483510"/>
          </a:xfrm>
          <a:prstGeom prst="rect">
            <a:avLst/>
          </a:prstGeom>
        </p:spPr>
      </p:pic>
      <p:sp>
        <p:nvSpPr>
          <p:cNvPr id="2" name="投影片編號版面配置區 1">
            <a:extLst>
              <a:ext uri="{FF2B5EF4-FFF2-40B4-BE49-F238E27FC236}">
                <a16:creationId xmlns:a16="http://schemas.microsoft.com/office/drawing/2014/main" id="{3D92AC7B-01B9-4C0E-A722-2C4F86B8B6E9}"/>
              </a:ext>
            </a:extLst>
          </p:cNvPr>
          <p:cNvSpPr>
            <a:spLocks noGrp="1"/>
          </p:cNvSpPr>
          <p:nvPr>
            <p:ph type="sldNum" sz="quarter" idx="12"/>
          </p:nvPr>
        </p:nvSpPr>
        <p:spPr/>
        <p:txBody>
          <a:bodyPr/>
          <a:lstStyle/>
          <a:p>
            <a:fld id="{565CE74E-AB26-4998-AD42-012C4C1AD076}" type="slidenum">
              <a:rPr lang="zh-CN" altLang="en-US" smtClean="0"/>
              <a:t>222</a:t>
            </a:fld>
            <a:endParaRPr lang="zh-CN" altLang="en-US"/>
          </a:p>
        </p:txBody>
      </p:sp>
    </p:spTree>
    <p:extLst>
      <p:ext uri="{BB962C8B-B14F-4D97-AF65-F5344CB8AC3E}">
        <p14:creationId xmlns:p14="http://schemas.microsoft.com/office/powerpoint/2010/main" val="2318838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225965" cy="523220"/>
          </a:xfrm>
          <a:prstGeom prst="rect">
            <a:avLst/>
          </a:prstGeom>
          <a:noFill/>
        </p:spPr>
        <p:txBody>
          <a:bodyPr wrap="none" rtlCol="0">
            <a:spAutoFit/>
          </a:bodyPr>
          <a:lstStyle/>
          <a:p>
            <a:r>
              <a:rPr lang="en-US" sz="2800" dirty="0"/>
              <a:t>Architecture of Transformer</a:t>
            </a:r>
          </a:p>
        </p:txBody>
      </p:sp>
      <p:pic>
        <p:nvPicPr>
          <p:cNvPr id="6" name="圖片 5">
            <a:extLst>
              <a:ext uri="{FF2B5EF4-FFF2-40B4-BE49-F238E27FC236}">
                <a16:creationId xmlns:a16="http://schemas.microsoft.com/office/drawing/2014/main" id="{72989827-D1AB-4643-A791-4CA851DE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68" y="68629"/>
            <a:ext cx="4488401" cy="6652846"/>
          </a:xfrm>
          <a:prstGeom prst="rect">
            <a:avLst/>
          </a:prstGeom>
        </p:spPr>
      </p:pic>
      <p:sp>
        <p:nvSpPr>
          <p:cNvPr id="2" name="投影片編號版面配置區 1">
            <a:extLst>
              <a:ext uri="{FF2B5EF4-FFF2-40B4-BE49-F238E27FC236}">
                <a16:creationId xmlns:a16="http://schemas.microsoft.com/office/drawing/2014/main" id="{51F32DB7-C937-4F0C-8602-B8E58E9AFC1E}"/>
              </a:ext>
            </a:extLst>
          </p:cNvPr>
          <p:cNvSpPr>
            <a:spLocks noGrp="1"/>
          </p:cNvSpPr>
          <p:nvPr>
            <p:ph type="sldNum" sz="quarter" idx="12"/>
          </p:nvPr>
        </p:nvSpPr>
        <p:spPr/>
        <p:txBody>
          <a:bodyPr/>
          <a:lstStyle/>
          <a:p>
            <a:fld id="{565CE74E-AB26-4998-AD42-012C4C1AD076}" type="slidenum">
              <a:rPr lang="zh-CN" altLang="en-US" smtClean="0"/>
              <a:t>223</a:t>
            </a:fld>
            <a:endParaRPr lang="zh-CN" altLang="en-US"/>
          </a:p>
        </p:txBody>
      </p:sp>
    </p:spTree>
    <p:extLst>
      <p:ext uri="{BB962C8B-B14F-4D97-AF65-F5344CB8AC3E}">
        <p14:creationId xmlns:p14="http://schemas.microsoft.com/office/powerpoint/2010/main" val="2833141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3" name="圖片 2">
            <a:extLst>
              <a:ext uri="{FF2B5EF4-FFF2-40B4-BE49-F238E27FC236}">
                <a16:creationId xmlns:a16="http://schemas.microsoft.com/office/drawing/2014/main" id="{9470F434-E7A3-4973-84E6-DC63B55F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1269" y="1269023"/>
            <a:ext cx="5433646" cy="4810125"/>
          </a:xfrm>
          <a:prstGeom prst="rect">
            <a:avLst/>
          </a:prstGeom>
        </p:spPr>
      </p:pic>
      <p:pic>
        <p:nvPicPr>
          <p:cNvPr id="8" name="圖片 7">
            <a:extLst>
              <a:ext uri="{FF2B5EF4-FFF2-40B4-BE49-F238E27FC236}">
                <a16:creationId xmlns:a16="http://schemas.microsoft.com/office/drawing/2014/main" id="{1C71A106-FA96-4D45-ADBC-2070D783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50586" y="1252537"/>
            <a:ext cx="5400675" cy="4810125"/>
          </a:xfrm>
          <a:prstGeom prst="rect">
            <a:avLst/>
          </a:prstGeom>
        </p:spPr>
      </p:pic>
      <p:sp>
        <p:nvSpPr>
          <p:cNvPr id="2" name="投影片編號版面配置區 1">
            <a:extLst>
              <a:ext uri="{FF2B5EF4-FFF2-40B4-BE49-F238E27FC236}">
                <a16:creationId xmlns:a16="http://schemas.microsoft.com/office/drawing/2014/main" id="{D08DD576-6522-4B08-9200-8E5F820920F7}"/>
              </a:ext>
            </a:extLst>
          </p:cNvPr>
          <p:cNvSpPr>
            <a:spLocks noGrp="1"/>
          </p:cNvSpPr>
          <p:nvPr>
            <p:ph type="sldNum" sz="quarter" idx="12"/>
          </p:nvPr>
        </p:nvSpPr>
        <p:spPr/>
        <p:txBody>
          <a:bodyPr/>
          <a:lstStyle/>
          <a:p>
            <a:fld id="{565CE74E-AB26-4998-AD42-012C4C1AD076}" type="slidenum">
              <a:rPr lang="zh-CN" altLang="en-US" smtClean="0"/>
              <a:t>224</a:t>
            </a:fld>
            <a:endParaRPr lang="zh-CN" altLang="en-US"/>
          </a:p>
        </p:txBody>
      </p:sp>
    </p:spTree>
    <p:extLst>
      <p:ext uri="{BB962C8B-B14F-4D97-AF65-F5344CB8AC3E}">
        <p14:creationId xmlns:p14="http://schemas.microsoft.com/office/powerpoint/2010/main" val="4072150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4110228" cy="523220"/>
          </a:xfrm>
          <a:prstGeom prst="rect">
            <a:avLst/>
          </a:prstGeom>
          <a:noFill/>
        </p:spPr>
        <p:txBody>
          <a:bodyPr wrap="none" rtlCol="0">
            <a:spAutoFit/>
          </a:bodyPr>
          <a:lstStyle/>
          <a:p>
            <a:r>
              <a:rPr lang="en-US" sz="2800" dirty="0"/>
              <a:t>Self-Attention Visualization</a:t>
            </a:r>
          </a:p>
        </p:txBody>
      </p:sp>
      <p:pic>
        <p:nvPicPr>
          <p:cNvPr id="6" name="Picture 6">
            <a:extLst>
              <a:ext uri="{FF2B5EF4-FFF2-40B4-BE49-F238E27FC236}">
                <a16:creationId xmlns:a16="http://schemas.microsoft.com/office/drawing/2014/main" id="{370E9F67-57C0-4217-B953-73B7EC92224C}"/>
              </a:ext>
            </a:extLst>
          </p:cNvPr>
          <p:cNvPicPr>
            <a:picLocks noChangeAspect="1"/>
          </p:cNvPicPr>
          <p:nvPr/>
        </p:nvPicPr>
        <p:blipFill>
          <a:blip r:embed="rId2"/>
          <a:stretch>
            <a:fillRect/>
          </a:stretch>
        </p:blipFill>
        <p:spPr>
          <a:xfrm>
            <a:off x="5249884" y="0"/>
            <a:ext cx="6275956" cy="6858000"/>
          </a:xfrm>
          <a:prstGeom prst="rect">
            <a:avLst/>
          </a:prstGeom>
        </p:spPr>
      </p:pic>
      <p:sp>
        <p:nvSpPr>
          <p:cNvPr id="2" name="投影片編號版面配置區 1">
            <a:extLst>
              <a:ext uri="{FF2B5EF4-FFF2-40B4-BE49-F238E27FC236}">
                <a16:creationId xmlns:a16="http://schemas.microsoft.com/office/drawing/2014/main" id="{176872FF-4375-419C-A1E1-A7922ED06F15}"/>
              </a:ext>
            </a:extLst>
          </p:cNvPr>
          <p:cNvSpPr>
            <a:spLocks noGrp="1"/>
          </p:cNvSpPr>
          <p:nvPr>
            <p:ph type="sldNum" sz="quarter" idx="12"/>
          </p:nvPr>
        </p:nvSpPr>
        <p:spPr/>
        <p:txBody>
          <a:bodyPr/>
          <a:lstStyle/>
          <a:p>
            <a:fld id="{565CE74E-AB26-4998-AD42-012C4C1AD076}" type="slidenum">
              <a:rPr lang="zh-CN" altLang="en-US" smtClean="0"/>
              <a:t>225</a:t>
            </a:fld>
            <a:endParaRPr lang="zh-CN" altLang="en-US"/>
          </a:p>
        </p:txBody>
      </p:sp>
    </p:spTree>
    <p:extLst>
      <p:ext uri="{BB962C8B-B14F-4D97-AF65-F5344CB8AC3E}">
        <p14:creationId xmlns:p14="http://schemas.microsoft.com/office/powerpoint/2010/main" val="28233399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BE945F-05E3-4C8F-B7DA-F24BEB615CF3}"/>
              </a:ext>
            </a:extLst>
          </p:cNvPr>
          <p:cNvSpPr txBox="1"/>
          <p:nvPr/>
        </p:nvSpPr>
        <p:spPr>
          <a:xfrm>
            <a:off x="345830" y="369277"/>
            <a:ext cx="5211491" cy="523220"/>
          </a:xfrm>
          <a:prstGeom prst="rect">
            <a:avLst/>
          </a:prstGeom>
          <a:noFill/>
        </p:spPr>
        <p:txBody>
          <a:bodyPr wrap="none" rtlCol="0">
            <a:spAutoFit/>
          </a:bodyPr>
          <a:lstStyle/>
          <a:p>
            <a:r>
              <a:rPr lang="en-US" sz="2800" dirty="0"/>
              <a:t>Multi-Head Attention Visualization</a:t>
            </a:r>
          </a:p>
        </p:txBody>
      </p:sp>
      <p:pic>
        <p:nvPicPr>
          <p:cNvPr id="3" name="圖片 2">
            <a:extLst>
              <a:ext uri="{FF2B5EF4-FFF2-40B4-BE49-F238E27FC236}">
                <a16:creationId xmlns:a16="http://schemas.microsoft.com/office/drawing/2014/main" id="{1D3FAFA7-3D20-4AE3-B433-C6BB0F131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89331" y="102577"/>
            <a:ext cx="6858000" cy="6652846"/>
          </a:xfrm>
          <a:prstGeom prst="rect">
            <a:avLst/>
          </a:prstGeom>
        </p:spPr>
      </p:pic>
      <p:sp>
        <p:nvSpPr>
          <p:cNvPr id="2" name="投影片編號版面配置區 1">
            <a:extLst>
              <a:ext uri="{FF2B5EF4-FFF2-40B4-BE49-F238E27FC236}">
                <a16:creationId xmlns:a16="http://schemas.microsoft.com/office/drawing/2014/main" id="{677FABF0-C5DF-4CE4-B117-AE173A3546B6}"/>
              </a:ext>
            </a:extLst>
          </p:cNvPr>
          <p:cNvSpPr>
            <a:spLocks noGrp="1"/>
          </p:cNvSpPr>
          <p:nvPr>
            <p:ph type="sldNum" sz="quarter" idx="12"/>
          </p:nvPr>
        </p:nvSpPr>
        <p:spPr/>
        <p:txBody>
          <a:bodyPr/>
          <a:lstStyle/>
          <a:p>
            <a:fld id="{565CE74E-AB26-4998-AD42-012C4C1AD076}" type="slidenum">
              <a:rPr lang="zh-CN" altLang="en-US" smtClean="0"/>
              <a:t>226</a:t>
            </a:fld>
            <a:endParaRPr lang="zh-CN" altLang="en-US"/>
          </a:p>
        </p:txBody>
      </p:sp>
    </p:spTree>
    <p:extLst>
      <p:ext uri="{BB962C8B-B14F-4D97-AF65-F5344CB8AC3E}">
        <p14:creationId xmlns:p14="http://schemas.microsoft.com/office/powerpoint/2010/main" val="5928560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305895" y="2215852"/>
            <a:ext cx="7580216"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Recurrent Neural Network</a:t>
            </a:r>
          </a:p>
          <a:p>
            <a:pPr algn="ctr"/>
            <a:r>
              <a:rPr lang="en-US" altLang="zh-TW" sz="5400" dirty="0">
                <a:ln w="0"/>
                <a:effectLst>
                  <a:outerShdw blurRad="38100" dist="19050" dir="2700000" algn="tl" rotWithShape="0">
                    <a:schemeClr val="dk1">
                      <a:alpha val="40000"/>
                    </a:schemeClr>
                  </a:outerShdw>
                </a:effectLst>
                <a:ea typeface="Droid Sans Mono Dotted for Powe" panose="020B0609030804020204" pitchFamily="49" charset="0"/>
                <a:cs typeface="Droid Sans Mono Dotted for Powe" panose="020B0609030804020204" pitchFamily="49" charset="0"/>
              </a:rPr>
              <a:t>(RNN)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227</a:t>
            </a:fld>
            <a:endParaRPr lang="zh-CN" altLang="en-US"/>
          </a:p>
        </p:txBody>
      </p:sp>
    </p:spTree>
    <p:custDataLst>
      <p:tags r:id="rId1"/>
    </p:custDataLst>
    <p:extLst>
      <p:ext uri="{BB962C8B-B14F-4D97-AF65-F5344CB8AC3E}">
        <p14:creationId xmlns:p14="http://schemas.microsoft.com/office/powerpoint/2010/main" val="31064556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228</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Tree>
    <p:custDataLst>
      <p:tags r:id="rId1"/>
    </p:custDataLst>
    <p:extLst>
      <p:ext uri="{BB962C8B-B14F-4D97-AF65-F5344CB8AC3E}">
        <p14:creationId xmlns:p14="http://schemas.microsoft.com/office/powerpoint/2010/main" val="39206096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29383" cy="553998"/>
          </a:xfrm>
          <a:prstGeom prst="rect">
            <a:avLst/>
          </a:prstGeom>
          <a:noFill/>
        </p:spPr>
        <p:txBody>
          <a:bodyPr wrap="none" rtlCol="0">
            <a:spAutoFit/>
          </a:bodyPr>
          <a:lstStyle/>
          <a:p>
            <a:r>
              <a:rPr lang="en-US" sz="3000" dirty="0"/>
              <a:t>Simple 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229</a:t>
            </a:fld>
            <a:endParaRPr lang="zh-CN" altLang="en-US"/>
          </a:p>
        </p:txBody>
      </p:sp>
      <p:pic>
        <p:nvPicPr>
          <p:cNvPr id="7" name="Picture 6">
            <a:extLst>
              <a:ext uri="{FF2B5EF4-FFF2-40B4-BE49-F238E27FC236}">
                <a16:creationId xmlns:a16="http://schemas.microsoft.com/office/drawing/2014/main" id="{D9D24069-7837-624C-BB25-79475959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9" name="Picture 8">
            <a:extLst>
              <a:ext uri="{FF2B5EF4-FFF2-40B4-BE49-F238E27FC236}">
                <a16:creationId xmlns:a16="http://schemas.microsoft.com/office/drawing/2014/main" id="{E3192DFD-8BDF-8C49-A6EE-43A2FB6FC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9448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AE50D408-0EF6-AA4D-9732-5CFA8B662D26}"/>
              </a:ext>
            </a:extLst>
          </p:cNvPr>
          <p:cNvSpPr txBox="1"/>
          <p:nvPr/>
        </p:nvSpPr>
        <p:spPr>
          <a:xfrm>
            <a:off x="481002" y="544206"/>
            <a:ext cx="1431802" cy="523220"/>
          </a:xfrm>
          <a:prstGeom prst="rect">
            <a:avLst/>
          </a:prstGeom>
          <a:noFill/>
        </p:spPr>
        <p:txBody>
          <a:bodyPr wrap="none" rtlCol="0">
            <a:spAutoFit/>
          </a:bodyPr>
          <a:lstStyle/>
          <a:p>
            <a:r>
              <a:rPr lang="en-US" sz="2800" dirty="0"/>
              <a:t>Seq2Seq</a:t>
            </a:r>
          </a:p>
        </p:txBody>
      </p:sp>
      <p:pic>
        <p:nvPicPr>
          <p:cNvPr id="3" name="Picture 2">
            <a:extLst>
              <a:ext uri="{FF2B5EF4-FFF2-40B4-BE49-F238E27FC236}">
                <a16:creationId xmlns:a16="http://schemas.microsoft.com/office/drawing/2014/main" id="{9DD33AED-AD45-824A-927C-9254A9282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2" y="1615463"/>
            <a:ext cx="5645455" cy="3847083"/>
          </a:xfrm>
          <a:prstGeom prst="rect">
            <a:avLst/>
          </a:prstGeom>
        </p:spPr>
      </p:pic>
      <p:sp>
        <p:nvSpPr>
          <p:cNvPr id="2" name="投影片編號版面配置區 1">
            <a:extLst>
              <a:ext uri="{FF2B5EF4-FFF2-40B4-BE49-F238E27FC236}">
                <a16:creationId xmlns:a16="http://schemas.microsoft.com/office/drawing/2014/main" id="{D927B05C-017F-4232-B99A-BBC8DE90FC9A}"/>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extLst>
      <p:ext uri="{BB962C8B-B14F-4D97-AF65-F5344CB8AC3E}">
        <p14:creationId xmlns:p14="http://schemas.microsoft.com/office/powerpoint/2010/main" val="1431757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230</a:t>
            </a:fld>
            <a:endParaRPr lang="zh-CN" altLang="en-US"/>
          </a:p>
        </p:txBody>
      </p:sp>
      <p:pic>
        <p:nvPicPr>
          <p:cNvPr id="5" name="Picture 4">
            <a:extLst>
              <a:ext uri="{FF2B5EF4-FFF2-40B4-BE49-F238E27FC236}">
                <a16:creationId xmlns:a16="http://schemas.microsoft.com/office/drawing/2014/main" id="{1FB7416F-2DC9-9C4C-8D4E-57F9083A5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6" y="1551962"/>
            <a:ext cx="5060147" cy="4209326"/>
          </a:xfrm>
          <a:prstGeom prst="rect">
            <a:avLst/>
          </a:prstGeom>
        </p:spPr>
      </p:pic>
      <p:pic>
        <p:nvPicPr>
          <p:cNvPr id="9" name="Picture 8">
            <a:extLst>
              <a:ext uri="{FF2B5EF4-FFF2-40B4-BE49-F238E27FC236}">
                <a16:creationId xmlns:a16="http://schemas.microsoft.com/office/drawing/2014/main" id="{261CC30C-D795-EE47-A549-554A2C2F8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92" y="1551962"/>
            <a:ext cx="5060146" cy="4209325"/>
          </a:xfrm>
          <a:prstGeom prst="rect">
            <a:avLst/>
          </a:prstGeom>
        </p:spPr>
      </p:pic>
    </p:spTree>
    <p:custDataLst>
      <p:tags r:id="rId1"/>
    </p:custDataLst>
    <p:extLst>
      <p:ext uri="{BB962C8B-B14F-4D97-AF65-F5344CB8AC3E}">
        <p14:creationId xmlns:p14="http://schemas.microsoft.com/office/powerpoint/2010/main" val="22465405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231</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10" name="Picture 9">
            <a:extLst>
              <a:ext uri="{FF2B5EF4-FFF2-40B4-BE49-F238E27FC236}">
                <a16:creationId xmlns:a16="http://schemas.microsoft.com/office/drawing/2014/main" id="{7A7D25A2-8115-8742-8663-9E61959E5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65" y="1551963"/>
            <a:ext cx="5690301" cy="3850290"/>
          </a:xfrm>
          <a:prstGeom prst="rect">
            <a:avLst/>
          </a:prstGeom>
        </p:spPr>
      </p:pic>
    </p:spTree>
    <p:custDataLst>
      <p:tags r:id="rId1"/>
    </p:custDataLst>
    <p:extLst>
      <p:ext uri="{BB962C8B-B14F-4D97-AF65-F5344CB8AC3E}">
        <p14:creationId xmlns:p14="http://schemas.microsoft.com/office/powerpoint/2010/main" val="13356541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159839" cy="553998"/>
          </a:xfrm>
          <a:prstGeom prst="rect">
            <a:avLst/>
          </a:prstGeom>
          <a:noFill/>
        </p:spPr>
        <p:txBody>
          <a:bodyPr wrap="none" rtlCol="0">
            <a:spAutoFit/>
          </a:bodyPr>
          <a:lstStyle/>
          <a:p>
            <a:r>
              <a:rPr lang="en-US" sz="3000" dirty="0"/>
              <a:t>Simple-RNN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232</a:t>
            </a:fld>
            <a:endParaRPr lang="zh-CN" altLang="en-US"/>
          </a:p>
        </p:txBody>
      </p:sp>
      <p:pic>
        <p:nvPicPr>
          <p:cNvPr id="7" name="Picture 6">
            <a:extLst>
              <a:ext uri="{FF2B5EF4-FFF2-40B4-BE49-F238E27FC236}">
                <a16:creationId xmlns:a16="http://schemas.microsoft.com/office/drawing/2014/main" id="{145B0A7B-0DF7-4A4C-BA6C-1B052FC1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0" y="1551963"/>
            <a:ext cx="5306814" cy="4068364"/>
          </a:xfrm>
          <a:prstGeom prst="rect">
            <a:avLst/>
          </a:prstGeom>
        </p:spPr>
      </p:pic>
      <p:pic>
        <p:nvPicPr>
          <p:cNvPr id="5" name="Picture 4">
            <a:extLst>
              <a:ext uri="{FF2B5EF4-FFF2-40B4-BE49-F238E27FC236}">
                <a16:creationId xmlns:a16="http://schemas.microsoft.com/office/drawing/2014/main" id="{FE262D3B-136F-1D4B-9105-4B2BCFD6B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508" y="2087125"/>
            <a:ext cx="2477448" cy="493390"/>
          </a:xfrm>
          <a:prstGeom prst="rect">
            <a:avLst/>
          </a:prstGeom>
        </p:spPr>
      </p:pic>
      <p:pic>
        <p:nvPicPr>
          <p:cNvPr id="9" name="Picture 8">
            <a:extLst>
              <a:ext uri="{FF2B5EF4-FFF2-40B4-BE49-F238E27FC236}">
                <a16:creationId xmlns:a16="http://schemas.microsoft.com/office/drawing/2014/main" id="{C66AF32A-E2FE-3044-B111-537958973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999" y="2804173"/>
            <a:ext cx="3844515" cy="522232"/>
          </a:xfrm>
          <a:prstGeom prst="rect">
            <a:avLst/>
          </a:prstGeom>
        </p:spPr>
      </p:pic>
      <p:pic>
        <p:nvPicPr>
          <p:cNvPr id="12" name="Picture 11">
            <a:extLst>
              <a:ext uri="{FF2B5EF4-FFF2-40B4-BE49-F238E27FC236}">
                <a16:creationId xmlns:a16="http://schemas.microsoft.com/office/drawing/2014/main" id="{3E3A70D7-0749-6543-8CEB-330B72C3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553" y="4274870"/>
            <a:ext cx="2026047" cy="493390"/>
          </a:xfrm>
          <a:prstGeom prst="rect">
            <a:avLst/>
          </a:prstGeom>
        </p:spPr>
      </p:pic>
    </p:spTree>
    <p:custDataLst>
      <p:tags r:id="rId1"/>
    </p:custDataLst>
    <p:extLst>
      <p:ext uri="{BB962C8B-B14F-4D97-AF65-F5344CB8AC3E}">
        <p14:creationId xmlns:p14="http://schemas.microsoft.com/office/powerpoint/2010/main" val="6790295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893584" cy="553998"/>
          </a:xfrm>
          <a:prstGeom prst="rect">
            <a:avLst/>
          </a:prstGeom>
          <a:noFill/>
        </p:spPr>
        <p:txBody>
          <a:bodyPr wrap="none" rtlCol="0">
            <a:spAutoFit/>
          </a:bodyPr>
          <a:lstStyle/>
          <a:p>
            <a:r>
              <a:rPr lang="en-US" sz="3000" dirty="0"/>
              <a:t>Simple-RNN Model Categories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233</a:t>
            </a:fld>
            <a:endParaRPr lang="zh-CN" altLang="en-US"/>
          </a:p>
        </p:txBody>
      </p:sp>
      <p:pic>
        <p:nvPicPr>
          <p:cNvPr id="5" name="Picture 4">
            <a:extLst>
              <a:ext uri="{FF2B5EF4-FFF2-40B4-BE49-F238E27FC236}">
                <a16:creationId xmlns:a16="http://schemas.microsoft.com/office/drawing/2014/main" id="{818405CD-E669-014B-8073-31BA8AA4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2" y="1551963"/>
            <a:ext cx="7656928" cy="3869020"/>
          </a:xfrm>
          <a:prstGeom prst="rect">
            <a:avLst/>
          </a:prstGeom>
        </p:spPr>
      </p:pic>
    </p:spTree>
    <p:custDataLst>
      <p:tags r:id="rId1"/>
    </p:custDataLst>
    <p:extLst>
      <p:ext uri="{BB962C8B-B14F-4D97-AF65-F5344CB8AC3E}">
        <p14:creationId xmlns:p14="http://schemas.microsoft.com/office/powerpoint/2010/main" val="3013909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111767" cy="553998"/>
          </a:xfrm>
          <a:prstGeom prst="rect">
            <a:avLst/>
          </a:prstGeom>
          <a:noFill/>
        </p:spPr>
        <p:txBody>
          <a:bodyPr wrap="none" rtlCol="0">
            <a:spAutoFit/>
          </a:bodyPr>
          <a:lstStyle/>
          <a:p>
            <a:r>
              <a:rPr lang="en-US" sz="3000" dirty="0"/>
              <a:t>Bidirectional Simple-RNN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234</a:t>
            </a:fld>
            <a:endParaRPr lang="zh-CN" altLang="en-US"/>
          </a:p>
        </p:txBody>
      </p:sp>
      <p:pic>
        <p:nvPicPr>
          <p:cNvPr id="7" name="Picture 6">
            <a:extLst>
              <a:ext uri="{FF2B5EF4-FFF2-40B4-BE49-F238E27FC236}">
                <a16:creationId xmlns:a16="http://schemas.microsoft.com/office/drawing/2014/main" id="{5FABA725-BEBE-6740-B3FD-31A22029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698" y="1978309"/>
            <a:ext cx="7535187" cy="3722830"/>
          </a:xfrm>
          <a:prstGeom prst="rect">
            <a:avLst/>
          </a:prstGeom>
        </p:spPr>
      </p:pic>
      <p:sp>
        <p:nvSpPr>
          <p:cNvPr id="8" name="文字方塊 6">
            <a:extLst>
              <a:ext uri="{FF2B5EF4-FFF2-40B4-BE49-F238E27FC236}">
                <a16:creationId xmlns:a16="http://schemas.microsoft.com/office/drawing/2014/main" id="{87EB7910-E514-9143-AD32-4005F08FAF78}"/>
              </a:ext>
            </a:extLst>
          </p:cNvPr>
          <p:cNvSpPr txBox="1"/>
          <p:nvPr/>
        </p:nvSpPr>
        <p:spPr>
          <a:xfrm>
            <a:off x="1031162" y="1029209"/>
            <a:ext cx="6875408"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Example: Bidirectional LSTM -&gt; Seq2Seq</a:t>
            </a:r>
          </a:p>
        </p:txBody>
      </p:sp>
    </p:spTree>
    <p:custDataLst>
      <p:tags r:id="rId1"/>
    </p:custDataLst>
    <p:extLst>
      <p:ext uri="{BB962C8B-B14F-4D97-AF65-F5344CB8AC3E}">
        <p14:creationId xmlns:p14="http://schemas.microsoft.com/office/powerpoint/2010/main" val="148923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996613" cy="553998"/>
          </a:xfrm>
          <a:prstGeom prst="rect">
            <a:avLst/>
          </a:prstGeom>
          <a:noFill/>
        </p:spPr>
        <p:txBody>
          <a:bodyPr wrap="none" rtlCol="0">
            <a:spAutoFit/>
          </a:bodyPr>
          <a:lstStyle/>
          <a:p>
            <a:r>
              <a:rPr lang="en-US" sz="3000" dirty="0"/>
              <a:t>Gradient Vanishing and Gradient Explosion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235</a:t>
            </a:fld>
            <a:endParaRPr lang="zh-CN" altLang="en-US"/>
          </a:p>
        </p:txBody>
      </p:sp>
    </p:spTree>
    <p:custDataLst>
      <p:tags r:id="rId1"/>
    </p:custDataLst>
    <p:extLst>
      <p:ext uri="{BB962C8B-B14F-4D97-AF65-F5344CB8AC3E}">
        <p14:creationId xmlns:p14="http://schemas.microsoft.com/office/powerpoint/2010/main" val="3906972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57265" cy="553998"/>
          </a:xfrm>
          <a:prstGeom prst="rect">
            <a:avLst/>
          </a:prstGeom>
          <a:noFill/>
        </p:spPr>
        <p:txBody>
          <a:bodyPr wrap="none" rtlCol="0">
            <a:spAutoFit/>
          </a:bodyPr>
          <a:lstStyle/>
          <a:p>
            <a:r>
              <a:rPr lang="en-US" sz="3000" dirty="0"/>
              <a:t>Gradient Clipping in RNN</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236</a:t>
            </a:fld>
            <a:endParaRPr lang="zh-CN" altLang="en-US"/>
          </a:p>
        </p:txBody>
      </p:sp>
    </p:spTree>
    <p:custDataLst>
      <p:tags r:id="rId1"/>
    </p:custDataLst>
    <p:extLst>
      <p:ext uri="{BB962C8B-B14F-4D97-AF65-F5344CB8AC3E}">
        <p14:creationId xmlns:p14="http://schemas.microsoft.com/office/powerpoint/2010/main" val="5608647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477351" cy="553998"/>
          </a:xfrm>
          <a:prstGeom prst="rect">
            <a:avLst/>
          </a:prstGeom>
          <a:noFill/>
        </p:spPr>
        <p:txBody>
          <a:bodyPr wrap="none" rtlCol="0">
            <a:spAutoFit/>
          </a:bodyPr>
          <a:lstStyle/>
          <a:p>
            <a:r>
              <a:rPr lang="en-US" sz="3000" dirty="0"/>
              <a:t>The problem of long-term dependencies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237</a:t>
            </a:fld>
            <a:endParaRPr lang="zh-CN" altLang="en-US"/>
          </a:p>
        </p:txBody>
      </p:sp>
      <p:pic>
        <p:nvPicPr>
          <p:cNvPr id="5" name="Picture 4">
            <a:extLst>
              <a:ext uri="{FF2B5EF4-FFF2-40B4-BE49-F238E27FC236}">
                <a16:creationId xmlns:a16="http://schemas.microsoft.com/office/drawing/2014/main" id="{1984E63B-99CE-9E4E-BCDD-529E932E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9" y="1551963"/>
            <a:ext cx="4949371" cy="2161682"/>
          </a:xfrm>
          <a:prstGeom prst="rect">
            <a:avLst/>
          </a:prstGeom>
        </p:spPr>
      </p:pic>
      <p:pic>
        <p:nvPicPr>
          <p:cNvPr id="8" name="Picture 7">
            <a:extLst>
              <a:ext uri="{FF2B5EF4-FFF2-40B4-BE49-F238E27FC236}">
                <a16:creationId xmlns:a16="http://schemas.microsoft.com/office/drawing/2014/main" id="{C3398C5B-E697-2045-94E9-59CAEBFCD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93" y="3775529"/>
            <a:ext cx="6282936" cy="2045607"/>
          </a:xfrm>
          <a:prstGeom prst="rect">
            <a:avLst/>
          </a:prstGeom>
        </p:spPr>
      </p:pic>
    </p:spTree>
    <p:custDataLst>
      <p:tags r:id="rId1"/>
    </p:custDataLst>
    <p:extLst>
      <p:ext uri="{BB962C8B-B14F-4D97-AF65-F5344CB8AC3E}">
        <p14:creationId xmlns:p14="http://schemas.microsoft.com/office/powerpoint/2010/main" val="28147250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428016" y="2215852"/>
            <a:ext cx="7335983"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Long Short-term Memory</a:t>
            </a:r>
          </a:p>
          <a:p>
            <a:pPr algn="ctr"/>
            <a:r>
              <a:rPr lang="en-US" altLang="zh-TW" sz="5400" dirty="0">
                <a:ln w="0"/>
                <a:effectLst>
                  <a:outerShdw blurRad="38100" dist="19050" dir="2700000" algn="tl" rotWithShape="0">
                    <a:schemeClr val="dk1">
                      <a:alpha val="40000"/>
                    </a:schemeClr>
                  </a:outerShdw>
                </a:effectLst>
              </a:rPr>
              <a:t>(LSTM)</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238</a:t>
            </a:fld>
            <a:endParaRPr lang="zh-CN" altLang="en-US"/>
          </a:p>
        </p:txBody>
      </p:sp>
    </p:spTree>
    <p:custDataLst>
      <p:tags r:id="rId1"/>
    </p:custDataLst>
    <p:extLst>
      <p:ext uri="{BB962C8B-B14F-4D97-AF65-F5344CB8AC3E}">
        <p14:creationId xmlns:p14="http://schemas.microsoft.com/office/powerpoint/2010/main" val="31272907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239</a:t>
            </a:fld>
            <a:endParaRPr lang="zh-CN" altLang="en-US"/>
          </a:p>
        </p:txBody>
      </p:sp>
      <p:pic>
        <p:nvPicPr>
          <p:cNvPr id="5" name="Picture 4">
            <a:extLst>
              <a:ext uri="{FF2B5EF4-FFF2-40B4-BE49-F238E27FC236}">
                <a16:creationId xmlns:a16="http://schemas.microsoft.com/office/drawing/2014/main" id="{99191B77-A62C-9B48-91C6-363590959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
        <p:nvSpPr>
          <p:cNvPr id="7" name="Rectangle 6">
            <a:extLst>
              <a:ext uri="{FF2B5EF4-FFF2-40B4-BE49-F238E27FC236}">
                <a16:creationId xmlns:a16="http://schemas.microsoft.com/office/drawing/2014/main" id="{C38E9FEA-1068-2841-A2CD-20E02B8699C3}"/>
              </a:ext>
            </a:extLst>
          </p:cNvPr>
          <p:cNvSpPr/>
          <p:nvPr/>
        </p:nvSpPr>
        <p:spPr>
          <a:xfrm>
            <a:off x="5012570" y="5987018"/>
            <a:ext cx="5027338" cy="369332"/>
          </a:xfrm>
          <a:prstGeom prst="rect">
            <a:avLst/>
          </a:prstGeom>
        </p:spPr>
        <p:txBody>
          <a:bodyPr wrap="none">
            <a:spAutoFit/>
          </a:bodyPr>
          <a:lstStyle/>
          <a:p>
            <a:r>
              <a:rPr lang="en-US" dirty="0">
                <a:latin typeface="medium-content-serif-font"/>
              </a:rPr>
              <a:t>The vanishing gradient problem of RNN is resolved. </a:t>
            </a:r>
            <a:endParaRPr lang="en-US" dirty="0"/>
          </a:p>
        </p:txBody>
      </p:sp>
    </p:spTree>
    <p:custDataLst>
      <p:tags r:id="rId1"/>
    </p:custDataLst>
    <p:extLst>
      <p:ext uri="{BB962C8B-B14F-4D97-AF65-F5344CB8AC3E}">
        <p14:creationId xmlns:p14="http://schemas.microsoft.com/office/powerpoint/2010/main" val="376079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DA7C1-BBB3-D74E-BEFF-3AE6275BE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02" y="1779814"/>
            <a:ext cx="4373328" cy="2980195"/>
          </a:xfrm>
          <a:prstGeom prst="rect">
            <a:avLst/>
          </a:prstGeom>
        </p:spPr>
      </p:pic>
      <p:pic>
        <p:nvPicPr>
          <p:cNvPr id="6" name="Picture 5">
            <a:extLst>
              <a:ext uri="{FF2B5EF4-FFF2-40B4-BE49-F238E27FC236}">
                <a16:creationId xmlns:a16="http://schemas.microsoft.com/office/drawing/2014/main" id="{687F1BA9-3A04-9D45-AFAE-8BFCE231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780" y="1779814"/>
            <a:ext cx="4505818" cy="3070481"/>
          </a:xfrm>
          <a:prstGeom prst="rect">
            <a:avLst/>
          </a:prstGeom>
        </p:spPr>
      </p:pic>
      <p:sp>
        <p:nvSpPr>
          <p:cNvPr id="5" name="文字方塊 4">
            <a:extLst>
              <a:ext uri="{FF2B5EF4-FFF2-40B4-BE49-F238E27FC236}">
                <a16:creationId xmlns:a16="http://schemas.microsoft.com/office/drawing/2014/main" id="{8F32C9FE-420F-D84E-A03C-F74F02113187}"/>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02998EE2-903A-4BD0-AE22-CA45C4FE096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extLst>
      <p:ext uri="{BB962C8B-B14F-4D97-AF65-F5344CB8AC3E}">
        <p14:creationId xmlns:p14="http://schemas.microsoft.com/office/powerpoint/2010/main" val="24124960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035657" cy="553998"/>
          </a:xfrm>
          <a:prstGeom prst="rect">
            <a:avLst/>
          </a:prstGeom>
          <a:noFill/>
        </p:spPr>
        <p:txBody>
          <a:bodyPr wrap="none" rtlCol="0">
            <a:spAutoFit/>
          </a:bodyPr>
          <a:lstStyle/>
          <a:p>
            <a:r>
              <a:rPr lang="en-US" sz="3000" dirty="0"/>
              <a:t>RNN cells and LSTM cells</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240</a:t>
            </a:fld>
            <a:endParaRPr lang="zh-CN" altLang="en-US"/>
          </a:p>
        </p:txBody>
      </p:sp>
      <p:pic>
        <p:nvPicPr>
          <p:cNvPr id="8" name="Picture 7">
            <a:extLst>
              <a:ext uri="{FF2B5EF4-FFF2-40B4-BE49-F238E27FC236}">
                <a16:creationId xmlns:a16="http://schemas.microsoft.com/office/drawing/2014/main" id="{AD725B26-3760-8946-AE20-813BC23B52C3}"/>
              </a:ext>
            </a:extLst>
          </p:cNvPr>
          <p:cNvPicPr>
            <a:picLocks noChangeAspect="1"/>
          </p:cNvPicPr>
          <p:nvPr/>
        </p:nvPicPr>
        <p:blipFill rotWithShape="1">
          <a:blip r:embed="rId3">
            <a:extLst>
              <a:ext uri="{28A0092B-C50C-407E-A947-70E740481C1C}">
                <a14:useLocalDpi xmlns:a14="http://schemas.microsoft.com/office/drawing/2010/main" val="0"/>
              </a:ext>
            </a:extLst>
          </a:blip>
          <a:srcRect t="6012"/>
          <a:stretch/>
        </p:blipFill>
        <p:spPr>
          <a:xfrm>
            <a:off x="2218437" y="1551963"/>
            <a:ext cx="7899833" cy="2087369"/>
          </a:xfrm>
          <a:prstGeom prst="rect">
            <a:avLst/>
          </a:prstGeom>
        </p:spPr>
      </p:pic>
      <p:pic>
        <p:nvPicPr>
          <p:cNvPr id="10" name="Picture 9">
            <a:extLst>
              <a:ext uri="{FF2B5EF4-FFF2-40B4-BE49-F238E27FC236}">
                <a16:creationId xmlns:a16="http://schemas.microsoft.com/office/drawing/2014/main" id="{75F8C5F7-A310-C842-B3C6-B49FB9BE7466}"/>
              </a:ext>
            </a:extLst>
          </p:cNvPr>
          <p:cNvPicPr>
            <a:picLocks noChangeAspect="1"/>
          </p:cNvPicPr>
          <p:nvPr/>
        </p:nvPicPr>
        <p:blipFill rotWithShape="1">
          <a:blip r:embed="rId4">
            <a:extLst>
              <a:ext uri="{28A0092B-C50C-407E-A947-70E740481C1C}">
                <a14:useLocalDpi xmlns:a14="http://schemas.microsoft.com/office/drawing/2010/main" val="0"/>
              </a:ext>
            </a:extLst>
          </a:blip>
          <a:srcRect b="8942"/>
          <a:stretch/>
        </p:blipFill>
        <p:spPr>
          <a:xfrm>
            <a:off x="2146083" y="4066534"/>
            <a:ext cx="7899833" cy="2024165"/>
          </a:xfrm>
          <a:prstGeom prst="rect">
            <a:avLst/>
          </a:prstGeom>
        </p:spPr>
      </p:pic>
    </p:spTree>
    <p:custDataLst>
      <p:tags r:id="rId1"/>
    </p:custDataLst>
    <p:extLst>
      <p:ext uri="{BB962C8B-B14F-4D97-AF65-F5344CB8AC3E}">
        <p14:creationId xmlns:p14="http://schemas.microsoft.com/office/powerpoint/2010/main" val="36849413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544071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242</a:t>
            </a:fld>
            <a:endParaRPr lang="zh-CN" altLang="en-US"/>
          </a:p>
        </p:txBody>
      </p:sp>
      <p:pic>
        <p:nvPicPr>
          <p:cNvPr id="5" name="Picture 4">
            <a:extLst>
              <a:ext uri="{FF2B5EF4-FFF2-40B4-BE49-F238E27FC236}">
                <a16:creationId xmlns:a16="http://schemas.microsoft.com/office/drawing/2014/main" id="{4FD683B6-914B-4A46-B65E-DDA4BD8C8671}"/>
              </a:ext>
            </a:extLst>
          </p:cNvPr>
          <p:cNvPicPr>
            <a:picLocks noChangeAspect="1"/>
          </p:cNvPicPr>
          <p:nvPr/>
        </p:nvPicPr>
        <p:blipFill rotWithShape="1">
          <a:blip r:embed="rId3">
            <a:extLst>
              <a:ext uri="{28A0092B-C50C-407E-A947-70E740481C1C}">
                <a14:useLocalDpi xmlns:a14="http://schemas.microsoft.com/office/drawing/2010/main" val="0"/>
              </a:ext>
            </a:extLst>
          </a:blip>
          <a:srcRect t="17162"/>
          <a:stretch/>
        </p:blipFill>
        <p:spPr>
          <a:xfrm>
            <a:off x="2793689" y="1632456"/>
            <a:ext cx="6498504" cy="3899252"/>
          </a:xfrm>
          <a:prstGeom prst="rect">
            <a:avLst/>
          </a:prstGeom>
        </p:spPr>
      </p:pic>
    </p:spTree>
    <p:custDataLst>
      <p:tags r:id="rId1"/>
    </p:custDataLst>
    <p:extLst>
      <p:ext uri="{BB962C8B-B14F-4D97-AF65-F5344CB8AC3E}">
        <p14:creationId xmlns:p14="http://schemas.microsoft.com/office/powerpoint/2010/main" val="2395918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243</a:t>
            </a:fld>
            <a:endParaRPr lang="zh-CN" altLang="en-US"/>
          </a:p>
        </p:txBody>
      </p:sp>
      <p:pic>
        <p:nvPicPr>
          <p:cNvPr id="7" name="Picture 6">
            <a:extLst>
              <a:ext uri="{FF2B5EF4-FFF2-40B4-BE49-F238E27FC236}">
                <a16:creationId xmlns:a16="http://schemas.microsoft.com/office/drawing/2014/main" id="{8B2DBA8B-3E46-E240-A1E6-785D251F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32" y="1026597"/>
            <a:ext cx="6905445" cy="5116152"/>
          </a:xfrm>
          <a:prstGeom prst="rect">
            <a:avLst/>
          </a:prstGeom>
        </p:spPr>
      </p:pic>
    </p:spTree>
    <p:custDataLst>
      <p:tags r:id="rId1"/>
    </p:custDataLst>
    <p:extLst>
      <p:ext uri="{BB962C8B-B14F-4D97-AF65-F5344CB8AC3E}">
        <p14:creationId xmlns:p14="http://schemas.microsoft.com/office/powerpoint/2010/main" val="18528971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646943" cy="553998"/>
          </a:xfrm>
          <a:prstGeom prst="rect">
            <a:avLst/>
          </a:prstGeom>
          <a:noFill/>
        </p:spPr>
        <p:txBody>
          <a:bodyPr wrap="none" rtlCol="0">
            <a:spAutoFit/>
          </a:bodyPr>
          <a:lstStyle/>
          <a:p>
            <a:r>
              <a:rPr lang="en-US" sz="3000" dirty="0"/>
              <a:t>LSTM - Example</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244</a:t>
            </a:fld>
            <a:endParaRPr lang="zh-CN" altLang="en-US"/>
          </a:p>
        </p:txBody>
      </p:sp>
      <p:pic>
        <p:nvPicPr>
          <p:cNvPr id="5" name="Picture 4">
            <a:extLst>
              <a:ext uri="{FF2B5EF4-FFF2-40B4-BE49-F238E27FC236}">
                <a16:creationId xmlns:a16="http://schemas.microsoft.com/office/drawing/2014/main" id="{0AC640A2-D55B-E645-A508-38CA9E749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73" y="1200499"/>
            <a:ext cx="6799442" cy="5037617"/>
          </a:xfrm>
          <a:prstGeom prst="rect">
            <a:avLst/>
          </a:prstGeom>
        </p:spPr>
      </p:pic>
      <p:sp>
        <p:nvSpPr>
          <p:cNvPr id="8" name="文字方塊 6">
            <a:extLst>
              <a:ext uri="{FF2B5EF4-FFF2-40B4-BE49-F238E27FC236}">
                <a16:creationId xmlns:a16="http://schemas.microsoft.com/office/drawing/2014/main" id="{BA6E7CC0-3006-344A-94B4-11A48CCD06AC}"/>
              </a:ext>
            </a:extLst>
          </p:cNvPr>
          <p:cNvSpPr txBox="1"/>
          <p:nvPr/>
        </p:nvSpPr>
        <p:spPr>
          <a:xfrm>
            <a:off x="6310832" y="889044"/>
            <a:ext cx="5777519" cy="477054"/>
          </a:xfrm>
          <a:prstGeom prst="rect">
            <a:avLst/>
          </a:prstGeom>
          <a:noFill/>
        </p:spPr>
        <p:txBody>
          <a:bodyPr wrap="square" rtlCol="0">
            <a:spAutoFit/>
          </a:bodyPr>
          <a:lstStyle/>
          <a:p>
            <a:pPr marL="457200" indent="-457200">
              <a:buFont typeface="Arial" panose="020B0604020202020204" pitchFamily="34" charset="0"/>
              <a:buChar char="•"/>
            </a:pPr>
            <a:r>
              <a:rPr lang="en-US" sz="2500" dirty="0"/>
              <a:t>Input vectors between RNN and LSTM</a:t>
            </a:r>
          </a:p>
        </p:txBody>
      </p:sp>
    </p:spTree>
    <p:custDataLst>
      <p:tags r:id="rId1"/>
    </p:custDataLst>
    <p:extLst>
      <p:ext uri="{BB962C8B-B14F-4D97-AF65-F5344CB8AC3E}">
        <p14:creationId xmlns:p14="http://schemas.microsoft.com/office/powerpoint/2010/main" val="2794045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245</a:t>
            </a:fld>
            <a:endParaRPr lang="zh-CN" altLang="en-US"/>
          </a:p>
        </p:txBody>
      </p:sp>
      <p:pic>
        <p:nvPicPr>
          <p:cNvPr id="9" name="Picture 8">
            <a:extLst>
              <a:ext uri="{FF2B5EF4-FFF2-40B4-BE49-F238E27FC236}">
                <a16:creationId xmlns:a16="http://schemas.microsoft.com/office/drawing/2014/main" id="{EBD1CEE8-411D-C845-AAA3-B5106E2C4153}"/>
              </a:ext>
            </a:extLst>
          </p:cNvPr>
          <p:cNvPicPr>
            <a:picLocks noChangeAspect="1"/>
          </p:cNvPicPr>
          <p:nvPr/>
        </p:nvPicPr>
        <p:blipFill rotWithShape="1">
          <a:blip r:embed="rId3">
            <a:extLst>
              <a:ext uri="{28A0092B-C50C-407E-A947-70E740481C1C}">
                <a14:useLocalDpi xmlns:a14="http://schemas.microsoft.com/office/drawing/2010/main" val="0"/>
              </a:ext>
            </a:extLst>
          </a:blip>
          <a:srcRect l="796" t="15585"/>
          <a:stretch/>
        </p:blipFill>
        <p:spPr>
          <a:xfrm>
            <a:off x="2277585" y="1322669"/>
            <a:ext cx="7636830" cy="4543796"/>
          </a:xfrm>
          <a:prstGeom prst="rect">
            <a:avLst/>
          </a:prstGeom>
        </p:spPr>
      </p:pic>
    </p:spTree>
    <p:custDataLst>
      <p:tags r:id="rId1"/>
    </p:custDataLst>
    <p:extLst>
      <p:ext uri="{BB962C8B-B14F-4D97-AF65-F5344CB8AC3E}">
        <p14:creationId xmlns:p14="http://schemas.microsoft.com/office/powerpoint/2010/main" val="476786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036438" cy="553998"/>
          </a:xfrm>
          <a:prstGeom prst="rect">
            <a:avLst/>
          </a:prstGeom>
          <a:noFill/>
        </p:spPr>
        <p:txBody>
          <a:bodyPr wrap="none" rtlCol="0">
            <a:spAutoFit/>
          </a:bodyPr>
          <a:lstStyle/>
          <a:p>
            <a:r>
              <a:rPr lang="en-US" sz="3000" dirty="0"/>
              <a:t>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246</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a:extLst>
              <a:ext uri="{28A0092B-C50C-407E-A947-70E740481C1C}">
                <a14:useLocalDpi xmlns:a14="http://schemas.microsoft.com/office/drawing/2010/main" val="0"/>
              </a:ext>
            </a:extLst>
          </a:blip>
          <a:srcRect t="15707"/>
          <a:stretch/>
        </p:blipFill>
        <p:spPr>
          <a:xfrm>
            <a:off x="2132665" y="1609172"/>
            <a:ext cx="7926670" cy="4439307"/>
          </a:xfrm>
          <a:prstGeom prst="rect">
            <a:avLst/>
          </a:prstGeom>
        </p:spPr>
      </p:pic>
    </p:spTree>
    <p:custDataLst>
      <p:tags r:id="rId1"/>
    </p:custDataLst>
    <p:extLst>
      <p:ext uri="{BB962C8B-B14F-4D97-AF65-F5344CB8AC3E}">
        <p14:creationId xmlns:p14="http://schemas.microsoft.com/office/powerpoint/2010/main" val="17688880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909771" cy="553998"/>
          </a:xfrm>
          <a:prstGeom prst="rect">
            <a:avLst/>
          </a:prstGeom>
          <a:noFill/>
        </p:spPr>
        <p:txBody>
          <a:bodyPr wrap="none" rtlCol="0">
            <a:spAutoFit/>
          </a:bodyPr>
          <a:lstStyle/>
          <a:p>
            <a:r>
              <a:rPr lang="en-US" sz="3000" dirty="0"/>
              <a:t>Multi-Layer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247</a:t>
            </a:fld>
            <a:endParaRPr lang="zh-CN" altLang="en-US"/>
          </a:p>
        </p:txBody>
      </p:sp>
      <p:pic>
        <p:nvPicPr>
          <p:cNvPr id="5" name="Picture 4">
            <a:extLst>
              <a:ext uri="{FF2B5EF4-FFF2-40B4-BE49-F238E27FC236}">
                <a16:creationId xmlns:a16="http://schemas.microsoft.com/office/drawing/2014/main" id="{377A3EF1-2798-3F4E-ADF6-9940BC6BB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877418" y="3957851"/>
            <a:ext cx="3963335" cy="2219654"/>
          </a:xfrm>
          <a:prstGeom prst="rect">
            <a:avLst/>
          </a:prstGeom>
        </p:spPr>
      </p:pic>
      <p:pic>
        <p:nvPicPr>
          <p:cNvPr id="7" name="Picture 6">
            <a:extLst>
              <a:ext uri="{FF2B5EF4-FFF2-40B4-BE49-F238E27FC236}">
                <a16:creationId xmlns:a16="http://schemas.microsoft.com/office/drawing/2014/main" id="{3CE83E8F-6DF7-8F4D-958B-F7859FB33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6351247" y="3957851"/>
            <a:ext cx="3963335" cy="2219654"/>
          </a:xfrm>
          <a:prstGeom prst="rect">
            <a:avLst/>
          </a:prstGeom>
        </p:spPr>
      </p:pic>
      <p:pic>
        <p:nvPicPr>
          <p:cNvPr id="8" name="Picture 7">
            <a:extLst>
              <a:ext uri="{FF2B5EF4-FFF2-40B4-BE49-F238E27FC236}">
                <a16:creationId xmlns:a16="http://schemas.microsoft.com/office/drawing/2014/main" id="{031D9E00-BFC0-E544-B7A8-9507033708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1351030" y="1330736"/>
            <a:ext cx="3963335" cy="2219654"/>
          </a:xfrm>
          <a:prstGeom prst="rect">
            <a:avLst/>
          </a:prstGeom>
        </p:spPr>
      </p:pic>
      <p:pic>
        <p:nvPicPr>
          <p:cNvPr id="9" name="Picture 8">
            <a:extLst>
              <a:ext uri="{FF2B5EF4-FFF2-40B4-BE49-F238E27FC236}">
                <a16:creationId xmlns:a16="http://schemas.microsoft.com/office/drawing/2014/main" id="{87F341C0-4859-244F-87A8-137C0FA96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07"/>
          <a:stretch/>
        </p:blipFill>
        <p:spPr>
          <a:xfrm>
            <a:off x="5840753" y="1321899"/>
            <a:ext cx="3963335" cy="2219654"/>
          </a:xfrm>
          <a:prstGeom prst="rect">
            <a:avLst/>
          </a:prstGeom>
        </p:spPr>
      </p:pic>
      <p:cxnSp>
        <p:nvCxnSpPr>
          <p:cNvPr id="10" name="Straight Arrow Connector 9">
            <a:extLst>
              <a:ext uri="{FF2B5EF4-FFF2-40B4-BE49-F238E27FC236}">
                <a16:creationId xmlns:a16="http://schemas.microsoft.com/office/drawing/2014/main" id="{44E645B3-6CD6-BC47-825A-AE83D84099B6}"/>
              </a:ext>
            </a:extLst>
          </p:cNvPr>
          <p:cNvCxnSpPr/>
          <p:nvPr/>
        </p:nvCxnSpPr>
        <p:spPr>
          <a:xfrm flipH="1" flipV="1">
            <a:off x="2490758"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D6A4ACE-0A6F-7447-A306-9B114DA57E9B}"/>
              </a:ext>
            </a:extLst>
          </p:cNvPr>
          <p:cNvCxnSpPr/>
          <p:nvPr/>
        </p:nvCxnSpPr>
        <p:spPr>
          <a:xfrm flipH="1" flipV="1">
            <a:off x="427000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F5FA38-C160-2943-9E33-7DDCD7B3B9B5}"/>
              </a:ext>
            </a:extLst>
          </p:cNvPr>
          <p:cNvCxnSpPr/>
          <p:nvPr/>
        </p:nvCxnSpPr>
        <p:spPr>
          <a:xfrm flipH="1" flipV="1">
            <a:off x="6980481"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1E40F54-A6A2-3547-9780-8D9B4E221D3B}"/>
              </a:ext>
            </a:extLst>
          </p:cNvPr>
          <p:cNvCxnSpPr/>
          <p:nvPr/>
        </p:nvCxnSpPr>
        <p:spPr>
          <a:xfrm flipH="1" flipV="1">
            <a:off x="8698954" y="3483696"/>
            <a:ext cx="1105134"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3488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613490" cy="553998"/>
          </a:xfrm>
          <a:prstGeom prst="rect">
            <a:avLst/>
          </a:prstGeom>
          <a:noFill/>
        </p:spPr>
        <p:txBody>
          <a:bodyPr wrap="none" rtlCol="0">
            <a:spAutoFit/>
          </a:bodyPr>
          <a:lstStyle/>
          <a:p>
            <a:r>
              <a:rPr lang="en-US" sz="3000" dirty="0"/>
              <a:t>BERT and RNN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248</a:t>
            </a:fld>
            <a:endParaRPr lang="zh-CN" altLang="en-US"/>
          </a:p>
        </p:txBody>
      </p:sp>
      <p:pic>
        <p:nvPicPr>
          <p:cNvPr id="14" name="Picture 13">
            <a:extLst>
              <a:ext uri="{FF2B5EF4-FFF2-40B4-BE49-F238E27FC236}">
                <a16:creationId xmlns:a16="http://schemas.microsoft.com/office/drawing/2014/main" id="{A8311DD4-DE79-DD47-8F90-56E22346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8" y="2562007"/>
            <a:ext cx="10164417" cy="3507573"/>
          </a:xfrm>
          <a:prstGeom prst="rect">
            <a:avLst/>
          </a:prstGeom>
        </p:spPr>
      </p:pic>
      <p:sp>
        <p:nvSpPr>
          <p:cNvPr id="7" name="文字方塊 6">
            <a:extLst>
              <a:ext uri="{FF2B5EF4-FFF2-40B4-BE49-F238E27FC236}">
                <a16:creationId xmlns:a16="http://schemas.microsoft.com/office/drawing/2014/main" id="{2A6FAF8E-62BF-A949-B11A-3A6319E40857}"/>
              </a:ext>
            </a:extLst>
          </p:cNvPr>
          <p:cNvSpPr txBox="1"/>
          <p:nvPr/>
        </p:nvSpPr>
        <p:spPr>
          <a:xfrm>
            <a:off x="1665390" y="1274964"/>
            <a:ext cx="14360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BERT</a:t>
            </a:r>
          </a:p>
        </p:txBody>
      </p:sp>
      <p:sp>
        <p:nvSpPr>
          <p:cNvPr id="8" name="Rectangle 7">
            <a:extLst>
              <a:ext uri="{FF2B5EF4-FFF2-40B4-BE49-F238E27FC236}">
                <a16:creationId xmlns:a16="http://schemas.microsoft.com/office/drawing/2014/main" id="{095BAFB6-9FFC-0F49-91E4-CF732F7F87BC}"/>
              </a:ext>
            </a:extLst>
          </p:cNvPr>
          <p:cNvSpPr/>
          <p:nvPr/>
        </p:nvSpPr>
        <p:spPr>
          <a:xfrm>
            <a:off x="3746778" y="1505796"/>
            <a:ext cx="7520219" cy="769441"/>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222222"/>
                </a:solidFill>
                <a:latin typeface="arial" panose="020B0604020202020204" pitchFamily="34" charset="0"/>
              </a:rPr>
              <a:t>Transformer which removes the LSTM, and </a:t>
            </a:r>
            <a:r>
              <a:rPr lang="en-US" sz="2200" dirty="0">
                <a:solidFill>
                  <a:srgbClr val="FF0000"/>
                </a:solidFill>
                <a:latin typeface="arial" panose="020B0604020202020204" pitchFamily="34" charset="0"/>
              </a:rPr>
              <a:t>only uses attention to transmit information across time</a:t>
            </a:r>
            <a:r>
              <a:rPr lang="en-US" sz="2200" dirty="0">
                <a:solidFill>
                  <a:srgbClr val="222222"/>
                </a:solidFill>
                <a:latin typeface="arial" panose="020B0604020202020204" pitchFamily="34" charset="0"/>
              </a:rPr>
              <a:t>.</a:t>
            </a:r>
            <a:endParaRPr lang="en-US" sz="2200" dirty="0"/>
          </a:p>
        </p:txBody>
      </p:sp>
    </p:spTree>
    <p:custDataLst>
      <p:tags r:id="rId1"/>
    </p:custDataLst>
    <p:extLst>
      <p:ext uri="{BB962C8B-B14F-4D97-AF65-F5344CB8AC3E}">
        <p14:creationId xmlns:p14="http://schemas.microsoft.com/office/powerpoint/2010/main" val="42542917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587568" cy="553998"/>
          </a:xfrm>
          <a:prstGeom prst="rect">
            <a:avLst/>
          </a:prstGeom>
          <a:noFill/>
        </p:spPr>
        <p:txBody>
          <a:bodyPr wrap="none" rtlCol="0">
            <a:spAutoFit/>
          </a:bodyPr>
          <a:lstStyle/>
          <a:p>
            <a:r>
              <a:rPr lang="en-US" sz="3000" dirty="0"/>
              <a:t>BERT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249</a:t>
            </a:fld>
            <a:endParaRPr lang="zh-CN" altLang="en-US"/>
          </a:p>
        </p:txBody>
      </p:sp>
      <p:sp>
        <p:nvSpPr>
          <p:cNvPr id="5" name="文字方塊 6">
            <a:extLst>
              <a:ext uri="{FF2B5EF4-FFF2-40B4-BE49-F238E27FC236}">
                <a16:creationId xmlns:a16="http://schemas.microsoft.com/office/drawing/2014/main" id="{20BDE05C-287B-A746-BF9C-D8D29524930F}"/>
              </a:ext>
            </a:extLst>
          </p:cNvPr>
          <p:cNvSpPr txBox="1"/>
          <p:nvPr/>
        </p:nvSpPr>
        <p:spPr>
          <a:xfrm>
            <a:off x="763592" y="1101332"/>
            <a:ext cx="149810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LSTM</a:t>
            </a:r>
          </a:p>
        </p:txBody>
      </p:sp>
      <p:sp>
        <p:nvSpPr>
          <p:cNvPr id="4" name="TextBox 3">
            <a:extLst>
              <a:ext uri="{FF2B5EF4-FFF2-40B4-BE49-F238E27FC236}">
                <a16:creationId xmlns:a16="http://schemas.microsoft.com/office/drawing/2014/main" id="{A06F0DB0-CB6E-6B40-AD90-A6F44B44E96E}"/>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9" name="Picture 8">
            <a:extLst>
              <a:ext uri="{FF2B5EF4-FFF2-40B4-BE49-F238E27FC236}">
                <a16:creationId xmlns:a16="http://schemas.microsoft.com/office/drawing/2014/main" id="{93D50BE8-76A1-774B-8F3B-10AB3904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29402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9A2CD-5F8A-8B47-B225-72EEB2EA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992" y="1526651"/>
            <a:ext cx="5917178" cy="4032249"/>
          </a:xfrm>
          <a:prstGeom prst="rect">
            <a:avLst/>
          </a:prstGeom>
        </p:spPr>
      </p:pic>
      <p:sp>
        <p:nvSpPr>
          <p:cNvPr id="6" name="文字方塊 4">
            <a:extLst>
              <a:ext uri="{FF2B5EF4-FFF2-40B4-BE49-F238E27FC236}">
                <a16:creationId xmlns:a16="http://schemas.microsoft.com/office/drawing/2014/main" id="{A9C23B0F-2BF3-E543-ABCF-767DE80E9E63}"/>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DDC7064-D716-40C5-B884-935A7BF6595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extLst>
      <p:ext uri="{BB962C8B-B14F-4D97-AF65-F5344CB8AC3E}">
        <p14:creationId xmlns:p14="http://schemas.microsoft.com/office/powerpoint/2010/main" val="20229390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10809" y="2215852"/>
            <a:ext cx="61704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Gated Recurrent Unit</a:t>
            </a:r>
          </a:p>
          <a:p>
            <a:pPr algn="ctr"/>
            <a:r>
              <a:rPr lang="en-US" altLang="zh-TW" sz="5400" dirty="0">
                <a:ln w="0"/>
                <a:effectLst>
                  <a:outerShdw blurRad="38100" dist="19050" dir="2700000" algn="tl" rotWithShape="0">
                    <a:schemeClr val="dk1">
                      <a:alpha val="40000"/>
                    </a:schemeClr>
                  </a:outerShdw>
                </a:effectLst>
              </a:rPr>
              <a:t>(GRU)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250</a:t>
            </a:fld>
            <a:endParaRPr lang="zh-CN" altLang="en-US"/>
          </a:p>
        </p:txBody>
      </p:sp>
    </p:spTree>
    <p:custDataLst>
      <p:tags r:id="rId1"/>
    </p:custDataLst>
    <p:extLst>
      <p:ext uri="{BB962C8B-B14F-4D97-AF65-F5344CB8AC3E}">
        <p14:creationId xmlns:p14="http://schemas.microsoft.com/office/powerpoint/2010/main" val="74943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136098" cy="553998"/>
          </a:xfrm>
          <a:prstGeom prst="rect">
            <a:avLst/>
          </a:prstGeom>
          <a:noFill/>
        </p:spPr>
        <p:txBody>
          <a:bodyPr wrap="none" rtlCol="0">
            <a:spAutoFit/>
          </a:bodyPr>
          <a:lstStyle/>
          <a:p>
            <a:r>
              <a:rPr lang="en-US" sz="3000" dirty="0"/>
              <a:t>LSTM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251</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2"/>
            <a:ext cx="1845630" cy="461665"/>
          </a:xfrm>
          <a:prstGeom prst="rect">
            <a:avLst/>
          </a:prstGeom>
          <a:noFill/>
        </p:spPr>
        <p:txBody>
          <a:bodyPr wrap="square" rtlCol="0">
            <a:spAutoFit/>
          </a:bodyPr>
          <a:lstStyle/>
          <a:p>
            <a:r>
              <a:rPr lang="en-US" sz="2400" dirty="0"/>
              <a:t>Input Gate</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9" y="2967335"/>
            <a:ext cx="1845630" cy="461665"/>
          </a:xfrm>
          <a:prstGeom prst="rect">
            <a:avLst/>
          </a:prstGeom>
          <a:noFill/>
        </p:spPr>
        <p:txBody>
          <a:bodyPr wrap="square" rtlCol="0">
            <a:spAutoFit/>
          </a:bodyPr>
          <a:lstStyle/>
          <a:p>
            <a:r>
              <a:rPr lang="en-US" sz="2400" dirty="0"/>
              <a:t>Forget Gate</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1845630" cy="461665"/>
          </a:xfrm>
          <a:prstGeom prst="rect">
            <a:avLst/>
          </a:prstGeom>
          <a:noFill/>
        </p:spPr>
        <p:txBody>
          <a:bodyPr wrap="square" rtlCol="0">
            <a:spAutoFit/>
          </a:bodyPr>
          <a:lstStyle/>
          <a:p>
            <a:r>
              <a:rPr lang="en-US" sz="2400" dirty="0"/>
              <a:t>Output Gate</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7" y="1608062"/>
            <a:ext cx="7065087" cy="4033459"/>
          </a:xfrm>
          <a:prstGeom prst="rect">
            <a:avLst/>
          </a:prstGeom>
        </p:spPr>
      </p:pic>
    </p:spTree>
    <p:custDataLst>
      <p:tags r:id="rId1"/>
    </p:custDataLst>
    <p:extLst>
      <p:ext uri="{BB962C8B-B14F-4D97-AF65-F5344CB8AC3E}">
        <p14:creationId xmlns:p14="http://schemas.microsoft.com/office/powerpoint/2010/main" val="25156792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252</a:t>
            </a:fld>
            <a:endParaRPr lang="zh-CN" altLang="en-US"/>
          </a:p>
        </p:txBody>
      </p:sp>
      <p:pic>
        <p:nvPicPr>
          <p:cNvPr id="8" name="Picture 7">
            <a:extLst>
              <a:ext uri="{FF2B5EF4-FFF2-40B4-BE49-F238E27FC236}">
                <a16:creationId xmlns:a16="http://schemas.microsoft.com/office/drawing/2014/main" id="{2B55B9AF-D0B2-A748-AEF4-A9913A759090}"/>
              </a:ext>
            </a:extLst>
          </p:cNvPr>
          <p:cNvPicPr>
            <a:picLocks noChangeAspect="1"/>
          </p:cNvPicPr>
          <p:nvPr/>
        </p:nvPicPr>
        <p:blipFill rotWithShape="1">
          <a:blip r:embed="rId3">
            <a:extLst>
              <a:ext uri="{28A0092B-C50C-407E-A947-70E740481C1C}">
                <a14:useLocalDpi xmlns:a14="http://schemas.microsoft.com/office/drawing/2010/main" val="0"/>
              </a:ext>
            </a:extLst>
          </a:blip>
          <a:srcRect t="5834" b="2199"/>
          <a:stretch/>
        </p:blipFill>
        <p:spPr>
          <a:xfrm>
            <a:off x="1831648" y="1921295"/>
            <a:ext cx="4968556" cy="3360157"/>
          </a:xfrm>
          <a:prstGeom prst="rect">
            <a:avLst/>
          </a:prstGeom>
        </p:spPr>
      </p:pic>
      <p:sp>
        <p:nvSpPr>
          <p:cNvPr id="7" name="TextBox 6">
            <a:extLst>
              <a:ext uri="{FF2B5EF4-FFF2-40B4-BE49-F238E27FC236}">
                <a16:creationId xmlns:a16="http://schemas.microsoft.com/office/drawing/2014/main" id="{6DDD904E-FD29-4F49-BEAC-8F4FAFAF73DD}"/>
              </a:ext>
            </a:extLst>
          </p:cNvPr>
          <p:cNvSpPr txBox="1"/>
          <p:nvPr/>
        </p:nvSpPr>
        <p:spPr>
          <a:xfrm>
            <a:off x="7456409" y="1122002"/>
            <a:ext cx="1845630" cy="461665"/>
          </a:xfrm>
          <a:prstGeom prst="rect">
            <a:avLst/>
          </a:prstGeom>
          <a:noFill/>
        </p:spPr>
        <p:txBody>
          <a:bodyPr wrap="square" rtlCol="0">
            <a:spAutoFit/>
          </a:bodyPr>
          <a:lstStyle/>
          <a:p>
            <a:r>
              <a:rPr lang="en-US" sz="2400" dirty="0"/>
              <a:t>Reset Gate</a:t>
            </a:r>
          </a:p>
        </p:txBody>
      </p:sp>
      <p:sp>
        <p:nvSpPr>
          <p:cNvPr id="9" name="TextBox 8">
            <a:extLst>
              <a:ext uri="{FF2B5EF4-FFF2-40B4-BE49-F238E27FC236}">
                <a16:creationId xmlns:a16="http://schemas.microsoft.com/office/drawing/2014/main" id="{BD5DA885-7C39-D440-B47B-453124DE19AE}"/>
              </a:ext>
            </a:extLst>
          </p:cNvPr>
          <p:cNvSpPr txBox="1"/>
          <p:nvPr/>
        </p:nvSpPr>
        <p:spPr>
          <a:xfrm>
            <a:off x="7456409" y="3239817"/>
            <a:ext cx="1845630" cy="461665"/>
          </a:xfrm>
          <a:prstGeom prst="rect">
            <a:avLst/>
          </a:prstGeom>
          <a:noFill/>
        </p:spPr>
        <p:txBody>
          <a:bodyPr wrap="square" rtlCol="0">
            <a:spAutoFit/>
          </a:bodyPr>
          <a:lstStyle/>
          <a:p>
            <a:r>
              <a:rPr lang="en-US" sz="2400" dirty="0"/>
              <a:t>Update Gate</a:t>
            </a:r>
          </a:p>
        </p:txBody>
      </p:sp>
      <p:pic>
        <p:nvPicPr>
          <p:cNvPr id="10" name="Picture 9">
            <a:extLst>
              <a:ext uri="{FF2B5EF4-FFF2-40B4-BE49-F238E27FC236}">
                <a16:creationId xmlns:a16="http://schemas.microsoft.com/office/drawing/2014/main" id="{11567364-6B16-C946-94DE-52633438E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19" y="2000235"/>
            <a:ext cx="3576866" cy="541949"/>
          </a:xfrm>
          <a:prstGeom prst="rect">
            <a:avLst/>
          </a:prstGeom>
        </p:spPr>
      </p:pic>
      <p:pic>
        <p:nvPicPr>
          <p:cNvPr id="11" name="Picture 10">
            <a:extLst>
              <a:ext uri="{FF2B5EF4-FFF2-40B4-BE49-F238E27FC236}">
                <a16:creationId xmlns:a16="http://schemas.microsoft.com/office/drawing/2014/main" id="{DD0F3C13-58F0-0249-B47E-6AE0793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9429" y="4122313"/>
            <a:ext cx="3739245" cy="553603"/>
          </a:xfrm>
          <a:prstGeom prst="rect">
            <a:avLst/>
          </a:prstGeom>
        </p:spPr>
      </p:pic>
    </p:spTree>
    <p:custDataLst>
      <p:tags r:id="rId1"/>
    </p:custDataLst>
    <p:extLst>
      <p:ext uri="{BB962C8B-B14F-4D97-AF65-F5344CB8AC3E}">
        <p14:creationId xmlns:p14="http://schemas.microsoft.com/office/powerpoint/2010/main" val="2139561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253</a:t>
            </a:fld>
            <a:endParaRPr lang="zh-CN" altLang="en-US"/>
          </a:p>
        </p:txBody>
      </p:sp>
      <p:pic>
        <p:nvPicPr>
          <p:cNvPr id="11" name="Picture 10">
            <a:extLst>
              <a:ext uri="{FF2B5EF4-FFF2-40B4-BE49-F238E27FC236}">
                <a16:creationId xmlns:a16="http://schemas.microsoft.com/office/drawing/2014/main" id="{4CD37A34-95B6-E04D-9DD2-2D86A5A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85" y="5423382"/>
            <a:ext cx="3576866" cy="541949"/>
          </a:xfrm>
          <a:prstGeom prst="rect">
            <a:avLst/>
          </a:prstGeom>
        </p:spPr>
      </p:pic>
      <p:pic>
        <p:nvPicPr>
          <p:cNvPr id="13" name="Picture 12">
            <a:extLst>
              <a:ext uri="{FF2B5EF4-FFF2-40B4-BE49-F238E27FC236}">
                <a16:creationId xmlns:a16="http://schemas.microsoft.com/office/drawing/2014/main" id="{0CE0F795-8A3A-424E-ACFE-934A53D8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685" y="5377956"/>
            <a:ext cx="3739245" cy="553603"/>
          </a:xfrm>
          <a:prstGeom prst="rect">
            <a:avLst/>
          </a:prstGeom>
        </p:spPr>
      </p:pic>
      <p:pic>
        <p:nvPicPr>
          <p:cNvPr id="5" name="Picture 4">
            <a:extLst>
              <a:ext uri="{FF2B5EF4-FFF2-40B4-BE49-F238E27FC236}">
                <a16:creationId xmlns:a16="http://schemas.microsoft.com/office/drawing/2014/main" id="{3EA56E92-0FF6-D843-B48C-6B8BECC57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428" y="1340402"/>
            <a:ext cx="5866298" cy="3961524"/>
          </a:xfrm>
          <a:prstGeom prst="rect">
            <a:avLst/>
          </a:prstGeom>
        </p:spPr>
      </p:pic>
      <p:sp>
        <p:nvSpPr>
          <p:cNvPr id="9" name="TextBox 8">
            <a:extLst>
              <a:ext uri="{FF2B5EF4-FFF2-40B4-BE49-F238E27FC236}">
                <a16:creationId xmlns:a16="http://schemas.microsoft.com/office/drawing/2014/main" id="{27C8C644-54E3-0C46-9C53-7BFD0644FC5D}"/>
              </a:ext>
            </a:extLst>
          </p:cNvPr>
          <p:cNvSpPr txBox="1"/>
          <p:nvPr/>
        </p:nvSpPr>
        <p:spPr>
          <a:xfrm>
            <a:off x="852534" y="1203242"/>
            <a:ext cx="1845630" cy="523220"/>
          </a:xfrm>
          <a:prstGeom prst="rect">
            <a:avLst/>
          </a:prstGeom>
          <a:noFill/>
        </p:spPr>
        <p:txBody>
          <a:bodyPr wrap="square" rtlCol="0">
            <a:spAutoFit/>
          </a:bodyPr>
          <a:lstStyle/>
          <a:p>
            <a:r>
              <a:rPr lang="en-US" sz="2800" dirty="0"/>
              <a:t>Reset Gate</a:t>
            </a:r>
          </a:p>
        </p:txBody>
      </p:sp>
    </p:spTree>
    <p:custDataLst>
      <p:tags r:id="rId1"/>
    </p:custDataLst>
    <p:extLst>
      <p:ext uri="{BB962C8B-B14F-4D97-AF65-F5344CB8AC3E}">
        <p14:creationId xmlns:p14="http://schemas.microsoft.com/office/powerpoint/2010/main" val="1503393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81633" cy="553998"/>
          </a:xfrm>
          <a:prstGeom prst="rect">
            <a:avLst/>
          </a:prstGeom>
          <a:noFill/>
        </p:spPr>
        <p:txBody>
          <a:bodyPr wrap="none" rtlCol="0">
            <a:spAutoFit/>
          </a:bodyPr>
          <a:lstStyle/>
          <a:p>
            <a:r>
              <a:rPr lang="en-US" sz="3000" dirty="0"/>
              <a:t>GRU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254</a:t>
            </a:fld>
            <a:endParaRPr lang="zh-CN" altLang="en-US"/>
          </a:p>
        </p:txBody>
      </p:sp>
      <p:pic>
        <p:nvPicPr>
          <p:cNvPr id="9" name="Picture 8">
            <a:extLst>
              <a:ext uri="{FF2B5EF4-FFF2-40B4-BE49-F238E27FC236}">
                <a16:creationId xmlns:a16="http://schemas.microsoft.com/office/drawing/2014/main" id="{661B8E88-145B-FE47-B4BE-FC74DC994F7E}"/>
              </a:ext>
            </a:extLst>
          </p:cNvPr>
          <p:cNvPicPr>
            <a:picLocks noChangeAspect="1"/>
          </p:cNvPicPr>
          <p:nvPr/>
        </p:nvPicPr>
        <p:blipFill rotWithShape="1">
          <a:blip r:embed="rId3">
            <a:extLst>
              <a:ext uri="{28A0092B-C50C-407E-A947-70E740481C1C}">
                <a14:useLocalDpi xmlns:a14="http://schemas.microsoft.com/office/drawing/2010/main" val="0"/>
              </a:ext>
            </a:extLst>
          </a:blip>
          <a:srcRect r="4928" b="18321"/>
          <a:stretch/>
        </p:blipFill>
        <p:spPr>
          <a:xfrm>
            <a:off x="1346633" y="5322365"/>
            <a:ext cx="3543419" cy="442331"/>
          </a:xfrm>
          <a:prstGeom prst="rect">
            <a:avLst/>
          </a:prstGeom>
        </p:spPr>
      </p:pic>
      <p:pic>
        <p:nvPicPr>
          <p:cNvPr id="12" name="Picture 11">
            <a:extLst>
              <a:ext uri="{FF2B5EF4-FFF2-40B4-BE49-F238E27FC236}">
                <a16:creationId xmlns:a16="http://schemas.microsoft.com/office/drawing/2014/main" id="{A4223E65-BCFC-2D4C-BA6D-8E04C43DE0CF}"/>
              </a:ext>
            </a:extLst>
          </p:cNvPr>
          <p:cNvPicPr>
            <a:picLocks noChangeAspect="1"/>
          </p:cNvPicPr>
          <p:nvPr/>
        </p:nvPicPr>
        <p:blipFill rotWithShape="1">
          <a:blip r:embed="rId4">
            <a:extLst>
              <a:ext uri="{28A0092B-C50C-407E-A947-70E740481C1C}">
                <a14:useLocalDpi xmlns:a14="http://schemas.microsoft.com/office/drawing/2010/main" val="0"/>
              </a:ext>
            </a:extLst>
          </a:blip>
          <a:srcRect t="15872" r="8876" b="19750"/>
          <a:stretch/>
        </p:blipFill>
        <p:spPr>
          <a:xfrm>
            <a:off x="7475765" y="5399571"/>
            <a:ext cx="3298252" cy="365125"/>
          </a:xfrm>
          <a:prstGeom prst="rect">
            <a:avLst/>
          </a:prstGeom>
        </p:spPr>
      </p:pic>
      <p:sp>
        <p:nvSpPr>
          <p:cNvPr id="10" name="TextBox 9">
            <a:extLst>
              <a:ext uri="{FF2B5EF4-FFF2-40B4-BE49-F238E27FC236}">
                <a16:creationId xmlns:a16="http://schemas.microsoft.com/office/drawing/2014/main" id="{A7A90E1E-C6EB-2749-9324-6BB82430B5A0}"/>
              </a:ext>
            </a:extLst>
          </p:cNvPr>
          <p:cNvSpPr txBox="1"/>
          <p:nvPr/>
        </p:nvSpPr>
        <p:spPr>
          <a:xfrm>
            <a:off x="852534" y="1203242"/>
            <a:ext cx="2510868" cy="523220"/>
          </a:xfrm>
          <a:prstGeom prst="rect">
            <a:avLst/>
          </a:prstGeom>
          <a:noFill/>
        </p:spPr>
        <p:txBody>
          <a:bodyPr wrap="square" rtlCol="0">
            <a:spAutoFit/>
          </a:bodyPr>
          <a:lstStyle/>
          <a:p>
            <a:r>
              <a:rPr lang="en-US" sz="2800" dirty="0"/>
              <a:t>Update Gate</a:t>
            </a:r>
          </a:p>
        </p:txBody>
      </p:sp>
      <p:pic>
        <p:nvPicPr>
          <p:cNvPr id="5" name="Picture 4">
            <a:extLst>
              <a:ext uri="{FF2B5EF4-FFF2-40B4-BE49-F238E27FC236}">
                <a16:creationId xmlns:a16="http://schemas.microsoft.com/office/drawing/2014/main" id="{D81F4B5F-AE08-8B45-B957-51E8E669C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176" y="1273506"/>
            <a:ext cx="5139647" cy="3784561"/>
          </a:xfrm>
          <a:prstGeom prst="rect">
            <a:avLst/>
          </a:prstGeom>
        </p:spPr>
      </p:pic>
    </p:spTree>
    <p:custDataLst>
      <p:tags r:id="rId1"/>
    </p:custDataLst>
    <p:extLst>
      <p:ext uri="{BB962C8B-B14F-4D97-AF65-F5344CB8AC3E}">
        <p14:creationId xmlns:p14="http://schemas.microsoft.com/office/powerpoint/2010/main" val="1594690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255</a:t>
            </a:fld>
            <a:endParaRPr lang="zh-CN" altLang="en-US"/>
          </a:p>
        </p:txBody>
      </p:sp>
    </p:spTree>
    <p:custDataLst>
      <p:tags r:id="rId1"/>
    </p:custDataLst>
    <p:extLst>
      <p:ext uri="{BB962C8B-B14F-4D97-AF65-F5344CB8AC3E}">
        <p14:creationId xmlns:p14="http://schemas.microsoft.com/office/powerpoint/2010/main" val="18845780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256</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8" name="文字方塊 1">
            <a:extLst>
              <a:ext uri="{FF2B5EF4-FFF2-40B4-BE49-F238E27FC236}">
                <a16:creationId xmlns:a16="http://schemas.microsoft.com/office/drawing/2014/main" id="{47602D3C-D4F0-AC47-BA10-CD9410AB07E6}"/>
              </a:ext>
            </a:extLst>
          </p:cNvPr>
          <p:cNvSpPr txBox="1"/>
          <p:nvPr/>
        </p:nvSpPr>
        <p:spPr>
          <a:xfrm>
            <a:off x="952130" y="1554269"/>
            <a:ext cx="10111154" cy="477054"/>
          </a:xfrm>
          <a:prstGeom prst="rect">
            <a:avLst/>
          </a:prstGeom>
          <a:noFill/>
        </p:spPr>
        <p:txBody>
          <a:bodyPr wrap="square" rtlCol="0">
            <a:spAutoFit/>
          </a:bodyPr>
          <a:lstStyle/>
          <a:p>
            <a:pPr marL="285750" indent="-285750">
              <a:buFont typeface="Arial" panose="020B0604020202020204" pitchFamily="34" charset="0"/>
              <a:buChar char="•"/>
            </a:pPr>
            <a:r>
              <a:rPr lang="en-US" sz="2500" dirty="0"/>
              <a:t>Sentiment Analysis</a:t>
            </a:r>
          </a:p>
        </p:txBody>
      </p:sp>
      <p:pic>
        <p:nvPicPr>
          <p:cNvPr id="9" name="Picture 8">
            <a:extLst>
              <a:ext uri="{FF2B5EF4-FFF2-40B4-BE49-F238E27FC236}">
                <a16:creationId xmlns:a16="http://schemas.microsoft.com/office/drawing/2014/main" id="{046E9BC8-F29A-214B-A812-1A6D1DD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7" y="1937646"/>
            <a:ext cx="5211056" cy="4199054"/>
          </a:xfrm>
          <a:prstGeom prst="rect">
            <a:avLst/>
          </a:prstGeom>
        </p:spPr>
      </p:pic>
    </p:spTree>
    <p:custDataLst>
      <p:tags r:id="rId1"/>
    </p:custDataLst>
    <p:extLst>
      <p:ext uri="{BB962C8B-B14F-4D97-AF65-F5344CB8AC3E}">
        <p14:creationId xmlns:p14="http://schemas.microsoft.com/office/powerpoint/2010/main" val="27566985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213337" y="165295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1776046" y="2265651"/>
            <a:ext cx="4215962" cy="430887"/>
          </a:xfrm>
          <a:prstGeom prst="rect">
            <a:avLst/>
          </a:prstGeom>
          <a:noFill/>
        </p:spPr>
        <p:txBody>
          <a:bodyPr wrap="none" rtlCol="0">
            <a:spAutoFit/>
          </a:bodyPr>
          <a:lstStyle/>
          <a:p>
            <a:pPr marL="342900" indent="-342900">
              <a:buFont typeface="+mj-lt"/>
              <a:buAutoNum type="arabicPeriod"/>
            </a:pPr>
            <a:r>
              <a:rPr lang="en-US" sz="2200" dirty="0"/>
              <a:t>Masked Language Model (MLM)</a:t>
            </a:r>
          </a:p>
        </p:txBody>
      </p:sp>
      <p:pic>
        <p:nvPicPr>
          <p:cNvPr id="10" name="圖片 9">
            <a:extLst>
              <a:ext uri="{FF2B5EF4-FFF2-40B4-BE49-F238E27FC236}">
                <a16:creationId xmlns:a16="http://schemas.microsoft.com/office/drawing/2014/main" id="{46744FAE-AA7F-4A11-A061-684E6AFD6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4053" y="1805354"/>
            <a:ext cx="3747125" cy="4003431"/>
          </a:xfrm>
          <a:prstGeom prst="rect">
            <a:avLst/>
          </a:prstGeom>
        </p:spPr>
      </p:pic>
      <p:sp>
        <p:nvSpPr>
          <p:cNvPr id="3" name="投影片編號版面配置區 2">
            <a:extLst>
              <a:ext uri="{FF2B5EF4-FFF2-40B4-BE49-F238E27FC236}">
                <a16:creationId xmlns:a16="http://schemas.microsoft.com/office/drawing/2014/main" id="{9B333B3A-2A70-45DD-9DB7-55BEA5B9B26A}"/>
              </a:ext>
            </a:extLst>
          </p:cNvPr>
          <p:cNvSpPr>
            <a:spLocks noGrp="1"/>
          </p:cNvSpPr>
          <p:nvPr>
            <p:ph type="sldNum" sz="quarter" idx="12"/>
          </p:nvPr>
        </p:nvSpPr>
        <p:spPr/>
        <p:txBody>
          <a:bodyPr/>
          <a:lstStyle/>
          <a:p>
            <a:fld id="{565CE74E-AB26-4998-AD42-012C4C1AD076}" type="slidenum">
              <a:rPr lang="zh-CN" altLang="en-US" smtClean="0"/>
              <a:t>257</a:t>
            </a:fld>
            <a:endParaRPr lang="zh-CN" altLang="en-US"/>
          </a:p>
        </p:txBody>
      </p:sp>
      <p:sp>
        <p:nvSpPr>
          <p:cNvPr id="7" name="Rectangle 6">
            <a:extLst>
              <a:ext uri="{FF2B5EF4-FFF2-40B4-BE49-F238E27FC236}">
                <a16:creationId xmlns:a16="http://schemas.microsoft.com/office/drawing/2014/main" id="{60781FE2-5321-D14E-AE1A-4651F6679C0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34030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92ACB2-068B-48E2-B0C6-6CB1DD9F2F5E}"/>
              </a:ext>
            </a:extLst>
          </p:cNvPr>
          <p:cNvSpPr txBox="1"/>
          <p:nvPr/>
        </p:nvSpPr>
        <p:spPr>
          <a:xfrm>
            <a:off x="48616" y="609370"/>
            <a:ext cx="1011115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a:t>Bidirectional Encoder Representation from Transformers </a:t>
            </a:r>
            <a:br>
              <a:rPr lang="en-US" sz="2500" dirty="0"/>
            </a:br>
            <a:r>
              <a:rPr lang="en-US" sz="2500" dirty="0"/>
              <a:t> (BERT)</a:t>
            </a:r>
          </a:p>
        </p:txBody>
      </p:sp>
      <p:sp>
        <p:nvSpPr>
          <p:cNvPr id="4" name="文字方塊 3">
            <a:extLst>
              <a:ext uri="{FF2B5EF4-FFF2-40B4-BE49-F238E27FC236}">
                <a16:creationId xmlns:a16="http://schemas.microsoft.com/office/drawing/2014/main" id="{920C6E23-35AC-4B16-BE79-27856CDEF472}"/>
              </a:ext>
            </a:extLst>
          </p:cNvPr>
          <p:cNvSpPr txBox="1"/>
          <p:nvPr/>
        </p:nvSpPr>
        <p:spPr>
          <a:xfrm>
            <a:off x="152398" y="1894544"/>
            <a:ext cx="254976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Pre-training</a:t>
            </a:r>
          </a:p>
        </p:txBody>
      </p:sp>
      <p:sp>
        <p:nvSpPr>
          <p:cNvPr id="6" name="文字方塊 5">
            <a:extLst>
              <a:ext uri="{FF2B5EF4-FFF2-40B4-BE49-F238E27FC236}">
                <a16:creationId xmlns:a16="http://schemas.microsoft.com/office/drawing/2014/main" id="{0A7D6435-AB27-4610-9F2E-8229B60E85FB}"/>
              </a:ext>
            </a:extLst>
          </p:cNvPr>
          <p:cNvSpPr txBox="1"/>
          <p:nvPr/>
        </p:nvSpPr>
        <p:spPr>
          <a:xfrm>
            <a:off x="715107" y="2507241"/>
            <a:ext cx="4169731" cy="430887"/>
          </a:xfrm>
          <a:prstGeom prst="rect">
            <a:avLst/>
          </a:prstGeom>
          <a:noFill/>
        </p:spPr>
        <p:txBody>
          <a:bodyPr wrap="none" rtlCol="0">
            <a:spAutoFit/>
          </a:bodyPr>
          <a:lstStyle/>
          <a:p>
            <a:r>
              <a:rPr lang="en-US" sz="2200" dirty="0"/>
              <a:t>2.  Next Sentence Prediction  (NSP)</a:t>
            </a:r>
          </a:p>
        </p:txBody>
      </p:sp>
      <p:sp>
        <p:nvSpPr>
          <p:cNvPr id="3" name="文字方塊 2">
            <a:extLst>
              <a:ext uri="{FF2B5EF4-FFF2-40B4-BE49-F238E27FC236}">
                <a16:creationId xmlns:a16="http://schemas.microsoft.com/office/drawing/2014/main" id="{BA67DA96-BBA8-4C4D-86E4-F315C2CD60EE}"/>
              </a:ext>
            </a:extLst>
          </p:cNvPr>
          <p:cNvSpPr txBox="1"/>
          <p:nvPr/>
        </p:nvSpPr>
        <p:spPr>
          <a:xfrm>
            <a:off x="48616" y="3429000"/>
            <a:ext cx="2162772" cy="369332"/>
          </a:xfrm>
          <a:prstGeom prst="rect">
            <a:avLst/>
          </a:prstGeom>
          <a:noFill/>
        </p:spPr>
        <p:txBody>
          <a:bodyPr wrap="none" rtlCol="0">
            <a:spAutoFit/>
          </a:bodyPr>
          <a:lstStyle/>
          <a:p>
            <a:r>
              <a:rPr lang="en-US" dirty="0"/>
              <a:t>[SEP]: </a:t>
            </a:r>
            <a:r>
              <a:rPr lang="zh-TW" altLang="en-US" dirty="0"/>
              <a:t>句子間的分界</a:t>
            </a:r>
            <a:endParaRPr lang="en-US" dirty="0"/>
          </a:p>
        </p:txBody>
      </p:sp>
      <p:sp>
        <p:nvSpPr>
          <p:cNvPr id="7" name="文字方塊 6">
            <a:extLst>
              <a:ext uri="{FF2B5EF4-FFF2-40B4-BE49-F238E27FC236}">
                <a16:creationId xmlns:a16="http://schemas.microsoft.com/office/drawing/2014/main" id="{C3642BD0-4B4E-4C14-B329-DB7272A65A4D}"/>
              </a:ext>
            </a:extLst>
          </p:cNvPr>
          <p:cNvSpPr txBox="1"/>
          <p:nvPr/>
        </p:nvSpPr>
        <p:spPr>
          <a:xfrm>
            <a:off x="48616" y="3798047"/>
            <a:ext cx="5760295" cy="369332"/>
          </a:xfrm>
          <a:prstGeom prst="rect">
            <a:avLst/>
          </a:prstGeom>
          <a:noFill/>
        </p:spPr>
        <p:txBody>
          <a:bodyPr wrap="none" rtlCol="0">
            <a:spAutoFit/>
          </a:bodyPr>
          <a:lstStyle/>
          <a:p>
            <a:r>
              <a:rPr lang="en-US" dirty="0"/>
              <a:t>[</a:t>
            </a:r>
            <a:r>
              <a:rPr lang="en-US" altLang="zh-TW" dirty="0"/>
              <a:t>CLS</a:t>
            </a:r>
            <a:r>
              <a:rPr lang="en-US" dirty="0"/>
              <a:t>]:</a:t>
            </a:r>
            <a:r>
              <a:rPr lang="zh-TW" altLang="en-US" dirty="0"/>
              <a:t> 放在句子開頭</a:t>
            </a:r>
            <a:r>
              <a:rPr lang="en-US" altLang="zh-TW" dirty="0"/>
              <a:t>token, </a:t>
            </a:r>
            <a:r>
              <a:rPr lang="zh-TW" altLang="en-US" dirty="0"/>
              <a:t>告訴</a:t>
            </a:r>
            <a:r>
              <a:rPr lang="en-US" altLang="zh-TW" dirty="0"/>
              <a:t>Encoder</a:t>
            </a:r>
            <a:r>
              <a:rPr lang="zh-TW" altLang="en-US" dirty="0"/>
              <a:t>要做 </a:t>
            </a:r>
            <a:r>
              <a:rPr lang="en-US" altLang="zh-TW" dirty="0"/>
              <a:t>Classification</a:t>
            </a:r>
          </a:p>
        </p:txBody>
      </p:sp>
      <p:pic>
        <p:nvPicPr>
          <p:cNvPr id="8" name="圖片 7">
            <a:extLst>
              <a:ext uri="{FF2B5EF4-FFF2-40B4-BE49-F238E27FC236}">
                <a16:creationId xmlns:a16="http://schemas.microsoft.com/office/drawing/2014/main" id="{6F1703B4-B6D3-412A-B698-049B53678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651" y="1342293"/>
            <a:ext cx="6633289" cy="4032738"/>
          </a:xfrm>
          <a:prstGeom prst="rect">
            <a:avLst/>
          </a:prstGeom>
        </p:spPr>
      </p:pic>
      <p:sp>
        <p:nvSpPr>
          <p:cNvPr id="5" name="投影片編號版面配置區 4">
            <a:extLst>
              <a:ext uri="{FF2B5EF4-FFF2-40B4-BE49-F238E27FC236}">
                <a16:creationId xmlns:a16="http://schemas.microsoft.com/office/drawing/2014/main" id="{9A1CF10B-860E-465A-8CE5-32FF6A7F3658}"/>
              </a:ext>
            </a:extLst>
          </p:cNvPr>
          <p:cNvSpPr>
            <a:spLocks noGrp="1"/>
          </p:cNvSpPr>
          <p:nvPr>
            <p:ph type="sldNum" sz="quarter" idx="12"/>
          </p:nvPr>
        </p:nvSpPr>
        <p:spPr/>
        <p:txBody>
          <a:bodyPr/>
          <a:lstStyle/>
          <a:p>
            <a:fld id="{565CE74E-AB26-4998-AD42-012C4C1AD076}" type="slidenum">
              <a:rPr lang="zh-CN" altLang="en-US" smtClean="0"/>
              <a:t>258</a:t>
            </a:fld>
            <a:endParaRPr lang="zh-CN" altLang="en-US"/>
          </a:p>
        </p:txBody>
      </p:sp>
      <p:sp>
        <p:nvSpPr>
          <p:cNvPr id="9" name="Rectangle 8">
            <a:extLst>
              <a:ext uri="{FF2B5EF4-FFF2-40B4-BE49-F238E27FC236}">
                <a16:creationId xmlns:a16="http://schemas.microsoft.com/office/drawing/2014/main" id="{99826234-AA02-B24F-9606-2CCB2819D44E}"/>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8856616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259</a:t>
            </a:fld>
            <a:endParaRPr lang="zh-CN" altLang="en-US"/>
          </a:p>
        </p:txBody>
      </p:sp>
      <p:sp>
        <p:nvSpPr>
          <p:cNvPr id="4" name="Rectangle 3">
            <a:extLst>
              <a:ext uri="{FF2B5EF4-FFF2-40B4-BE49-F238E27FC236}">
                <a16:creationId xmlns:a16="http://schemas.microsoft.com/office/drawing/2014/main" id="{C2A84241-7838-0E4A-A676-703E0A9A29A0}"/>
              </a:ext>
            </a:extLst>
          </p:cNvPr>
          <p:cNvSpPr/>
          <p:nvPr/>
        </p:nvSpPr>
        <p:spPr>
          <a:xfrm>
            <a:off x="1039633" y="1474236"/>
            <a:ext cx="10378440" cy="2308324"/>
          </a:xfrm>
          <a:prstGeom prst="rect">
            <a:avLst/>
          </a:prstGeom>
        </p:spPr>
        <p:txBody>
          <a:bodyPr wrap="square">
            <a:spAutoFit/>
          </a:bodyPr>
          <a:lstStyle/>
          <a:p>
            <a:r>
              <a:rPr lang="en-US" sz="2400" dirty="0"/>
              <a:t>➔ A new method of unsupervised pre-training language representations,</a:t>
            </a:r>
          </a:p>
          <a:p>
            <a:r>
              <a:rPr lang="en-US" sz="2400" dirty="0"/>
              <a:t>which extracts features from raw text input.</a:t>
            </a:r>
          </a:p>
          <a:p>
            <a:endParaRPr lang="en-US" sz="2400" dirty="0"/>
          </a:p>
          <a:p>
            <a:endParaRPr lang="en-US" sz="2400" dirty="0"/>
          </a:p>
          <a:p>
            <a:r>
              <a:rPr lang="en-US" sz="2400" dirty="0"/>
              <a:t>➔ A classifier can then be stacked on top of the representation and perform</a:t>
            </a:r>
          </a:p>
          <a:p>
            <a:r>
              <a:rPr lang="en-US" sz="2400" dirty="0"/>
              <a:t>supervised fine-tuning on our sentiment task. (Transfer Learning)</a:t>
            </a:r>
          </a:p>
        </p:txBody>
      </p:sp>
      <p:sp>
        <p:nvSpPr>
          <p:cNvPr id="5" name="Rectangle 4">
            <a:extLst>
              <a:ext uri="{FF2B5EF4-FFF2-40B4-BE49-F238E27FC236}">
                <a16:creationId xmlns:a16="http://schemas.microsoft.com/office/drawing/2014/main" id="{C9AB014C-22C3-AC43-921E-CA7007EFA513}"/>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7365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56FDC-F1BE-774E-9804-13EB69298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73" y="0"/>
            <a:ext cx="7636213" cy="6858000"/>
          </a:xfrm>
          <a:prstGeom prst="rect">
            <a:avLst/>
          </a:prstGeom>
        </p:spPr>
      </p:pic>
      <p:sp>
        <p:nvSpPr>
          <p:cNvPr id="4" name="文字方塊 3">
            <a:extLst>
              <a:ext uri="{FF2B5EF4-FFF2-40B4-BE49-F238E27FC236}">
                <a16:creationId xmlns:a16="http://schemas.microsoft.com/office/drawing/2014/main" id="{BA28549C-AE23-43D0-ACCF-838B98D452BE}"/>
              </a:ext>
            </a:extLst>
          </p:cNvPr>
          <p:cNvSpPr txBox="1"/>
          <p:nvPr/>
        </p:nvSpPr>
        <p:spPr>
          <a:xfrm>
            <a:off x="1817076" y="2467707"/>
            <a:ext cx="1955022" cy="507831"/>
          </a:xfrm>
          <a:prstGeom prst="rect">
            <a:avLst/>
          </a:prstGeom>
          <a:noFill/>
        </p:spPr>
        <p:txBody>
          <a:bodyPr wrap="none" rtlCol="0">
            <a:spAutoFit/>
          </a:bodyPr>
          <a:lstStyle/>
          <a:p>
            <a:r>
              <a:rPr lang="en-US" sz="2700" dirty="0"/>
              <a:t>Visualization</a:t>
            </a:r>
          </a:p>
        </p:txBody>
      </p:sp>
      <p:sp>
        <p:nvSpPr>
          <p:cNvPr id="6" name="文字方塊 4">
            <a:extLst>
              <a:ext uri="{FF2B5EF4-FFF2-40B4-BE49-F238E27FC236}">
                <a16:creationId xmlns:a16="http://schemas.microsoft.com/office/drawing/2014/main" id="{2814BF8F-D046-AB4B-A5AD-50868B893CA2}"/>
              </a:ext>
            </a:extLst>
          </p:cNvPr>
          <p:cNvSpPr txBox="1"/>
          <p:nvPr/>
        </p:nvSpPr>
        <p:spPr>
          <a:xfrm>
            <a:off x="481002" y="544206"/>
            <a:ext cx="3617785" cy="523220"/>
          </a:xfrm>
          <a:prstGeom prst="rect">
            <a:avLst/>
          </a:prstGeom>
          <a:noFill/>
        </p:spPr>
        <p:txBody>
          <a:bodyPr wrap="none" rtlCol="0">
            <a:spAutoFit/>
          </a:bodyPr>
          <a:lstStyle/>
          <a:p>
            <a:r>
              <a:rPr lang="en-US" sz="2800" dirty="0"/>
              <a:t>Seq2Seq with Attention</a:t>
            </a:r>
          </a:p>
        </p:txBody>
      </p:sp>
      <p:sp>
        <p:nvSpPr>
          <p:cNvPr id="2" name="投影片編號版面配置區 1">
            <a:extLst>
              <a:ext uri="{FF2B5EF4-FFF2-40B4-BE49-F238E27FC236}">
                <a16:creationId xmlns:a16="http://schemas.microsoft.com/office/drawing/2014/main" id="{47CE55D0-4B75-4777-AA70-753976418AE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extLst>
      <p:ext uri="{BB962C8B-B14F-4D97-AF65-F5344CB8AC3E}">
        <p14:creationId xmlns:p14="http://schemas.microsoft.com/office/powerpoint/2010/main" val="24563085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494231" cy="553998"/>
          </a:xfrm>
          <a:prstGeom prst="rect">
            <a:avLst/>
          </a:prstGeom>
          <a:noFill/>
        </p:spPr>
        <p:txBody>
          <a:bodyPr wrap="none" rtlCol="0">
            <a:spAutoFit/>
          </a:bodyPr>
          <a:lstStyle/>
          <a:p>
            <a:r>
              <a:rPr lang="en-US" sz="3000" dirty="0"/>
              <a:t>Demo: Sentiment Analysis on IMDb using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260</a:t>
            </a:fld>
            <a:endParaRPr lang="zh-CN" altLang="en-US"/>
          </a:p>
        </p:txBody>
      </p:sp>
      <p:sp>
        <p:nvSpPr>
          <p:cNvPr id="9" name="文字方塊 6">
            <a:hlinkClick r:id="rId3"/>
            <a:extLst>
              <a:ext uri="{FF2B5EF4-FFF2-40B4-BE49-F238E27FC236}">
                <a16:creationId xmlns:a16="http://schemas.microsoft.com/office/drawing/2014/main" id="{F9AACEF8-A1E2-1048-9CC7-CA60339FB4A2}"/>
              </a:ext>
            </a:extLst>
          </p:cNvPr>
          <p:cNvSpPr txBox="1"/>
          <p:nvPr/>
        </p:nvSpPr>
        <p:spPr>
          <a:xfrm>
            <a:off x="1078675" y="1182631"/>
            <a:ext cx="718523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Large Movie Review Dataset (IMDb) from Stanford</a:t>
            </a:r>
          </a:p>
        </p:txBody>
      </p:sp>
      <p:sp>
        <p:nvSpPr>
          <p:cNvPr id="7" name="Rectangle 6">
            <a:extLst>
              <a:ext uri="{FF2B5EF4-FFF2-40B4-BE49-F238E27FC236}">
                <a16:creationId xmlns:a16="http://schemas.microsoft.com/office/drawing/2014/main" id="{26B5E74B-CEC0-6149-8CC0-748651FE76F4}"/>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
        <p:nvSpPr>
          <p:cNvPr id="4" name="Rectangle 3">
            <a:extLst>
              <a:ext uri="{FF2B5EF4-FFF2-40B4-BE49-F238E27FC236}">
                <a16:creationId xmlns:a16="http://schemas.microsoft.com/office/drawing/2014/main" id="{74D0DE04-F85F-004A-B55E-9C2D14B5FD4E}"/>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5" name="Rectangle 4">
            <a:extLst>
              <a:ext uri="{FF2B5EF4-FFF2-40B4-BE49-F238E27FC236}">
                <a16:creationId xmlns:a16="http://schemas.microsoft.com/office/drawing/2014/main" id="{8F382DCD-FA0C-6A44-8FF1-32185DF47037}"/>
              </a:ext>
            </a:extLst>
          </p:cNvPr>
          <p:cNvSpPr/>
          <p:nvPr/>
        </p:nvSpPr>
        <p:spPr>
          <a:xfrm>
            <a:off x="1410031" y="2782669"/>
            <a:ext cx="6096000" cy="646331"/>
          </a:xfrm>
          <a:prstGeom prst="rect">
            <a:avLst/>
          </a:prstGeom>
        </p:spPr>
        <p:txBody>
          <a:bodyPr>
            <a:spAutoFit/>
          </a:bodyPr>
          <a:lstStyle/>
          <a:p>
            <a:r>
              <a:rPr lang="en-US" dirty="0">
                <a:hlinkClick r:id="rId4"/>
              </a:rPr>
              <a:t>https://colab.research.google.com/github/the-Quert/inlpfun/blob/master/Lab/Demo/BERT/bert_demo.ipynb</a:t>
            </a:r>
            <a:endParaRPr lang="en-US" dirty="0"/>
          </a:p>
        </p:txBody>
      </p:sp>
    </p:spTree>
    <p:custDataLst>
      <p:tags r:id="rId1"/>
    </p:custDataLst>
    <p:extLst>
      <p:ext uri="{BB962C8B-B14F-4D97-AF65-F5344CB8AC3E}">
        <p14:creationId xmlns:p14="http://schemas.microsoft.com/office/powerpoint/2010/main" val="14453548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LSTM and GRU</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261</a:t>
            </a:fld>
            <a:endParaRPr lang="zh-CN" altLang="en-US"/>
          </a:p>
        </p:txBody>
      </p:sp>
    </p:spTree>
    <p:custDataLst>
      <p:tags r:id="rId1"/>
    </p:custDataLst>
    <p:extLst>
      <p:ext uri="{BB962C8B-B14F-4D97-AF65-F5344CB8AC3E}">
        <p14:creationId xmlns:p14="http://schemas.microsoft.com/office/powerpoint/2010/main" val="1290287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262</a:t>
            </a:fld>
            <a:endParaRPr lang="zh-CN" altLang="en-US"/>
          </a:p>
        </p:txBody>
      </p:sp>
      <p:pic>
        <p:nvPicPr>
          <p:cNvPr id="10" name="Picture 9">
            <a:extLst>
              <a:ext uri="{FF2B5EF4-FFF2-40B4-BE49-F238E27FC236}">
                <a16:creationId xmlns:a16="http://schemas.microsoft.com/office/drawing/2014/main" id="{F7B47DD6-524C-FC44-8B63-677EE37E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70" y="2300297"/>
            <a:ext cx="9565798" cy="2889791"/>
          </a:xfrm>
          <a:prstGeom prst="rect">
            <a:avLst/>
          </a:prstGeom>
        </p:spPr>
      </p:pic>
      <p:sp>
        <p:nvSpPr>
          <p:cNvPr id="11" name="Rectangle 10">
            <a:extLst>
              <a:ext uri="{FF2B5EF4-FFF2-40B4-BE49-F238E27FC236}">
                <a16:creationId xmlns:a16="http://schemas.microsoft.com/office/drawing/2014/main" id="{CBF10389-16C9-3340-A6F6-B27A36D9082D}"/>
              </a:ext>
            </a:extLst>
          </p:cNvPr>
          <p:cNvSpPr/>
          <p:nvPr/>
        </p:nvSpPr>
        <p:spPr>
          <a:xfrm>
            <a:off x="1085598" y="5338583"/>
            <a:ext cx="10178142" cy="1200329"/>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hidden state vector at the final time step is fed into a binary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classifier where it is multiplied by another weight matrix and put through a </a:t>
            </a:r>
            <a:r>
              <a:rPr lang="en-US" sz="2400" dirty="0" err="1">
                <a:solidFill>
                  <a:srgbClr val="222222"/>
                </a:solidFill>
                <a:latin typeface="Calibri" panose="020F0502020204030204" pitchFamily="34" charset="0"/>
                <a:cs typeface="Calibri" panose="020F0502020204030204" pitchFamily="34" charset="0"/>
              </a:rPr>
              <a:t>softmax</a:t>
            </a:r>
            <a:r>
              <a:rPr lang="en-US" sz="2400" dirty="0">
                <a:solidFill>
                  <a:srgbClr val="222222"/>
                </a:solidFill>
                <a:latin typeface="Calibri" panose="020F0502020204030204" pitchFamily="34" charset="0"/>
                <a:cs typeface="Calibri" panose="020F0502020204030204" pitchFamily="34" charset="0"/>
              </a:rPr>
              <a:t> function that outputs values between 0 and 1.</a:t>
            </a:r>
            <a:endParaRPr lang="en-US" sz="2400" dirty="0">
              <a:latin typeface="Calibri" panose="020F0502020204030204" pitchFamily="34" charset="0"/>
              <a:cs typeface="Calibri" panose="020F0502020204030204" pitchFamily="34" charset="0"/>
            </a:endParaRPr>
          </a:p>
        </p:txBody>
      </p:sp>
      <p:sp>
        <p:nvSpPr>
          <p:cNvPr id="14" name="文字方塊 6">
            <a:extLst>
              <a:ext uri="{FF2B5EF4-FFF2-40B4-BE49-F238E27FC236}">
                <a16:creationId xmlns:a16="http://schemas.microsoft.com/office/drawing/2014/main" id="{A44D135A-BA33-C14D-B486-B091BA3974C5}"/>
              </a:ext>
            </a:extLst>
          </p:cNvPr>
          <p:cNvSpPr txBox="1"/>
          <p:nvPr/>
        </p:nvSpPr>
        <p:spPr>
          <a:xfrm>
            <a:off x="726830" y="1212204"/>
            <a:ext cx="1351652"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RNN</a:t>
            </a:r>
          </a:p>
        </p:txBody>
      </p:sp>
      <p:pic>
        <p:nvPicPr>
          <p:cNvPr id="16" name="Picture 15">
            <a:extLst>
              <a:ext uri="{FF2B5EF4-FFF2-40B4-BE49-F238E27FC236}">
                <a16:creationId xmlns:a16="http://schemas.microsoft.com/office/drawing/2014/main" id="{2997E5A6-8E7E-2F45-8E86-C1E9AE5B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521" y="4321428"/>
            <a:ext cx="3909785" cy="508272"/>
          </a:xfrm>
          <a:prstGeom prst="rect">
            <a:avLst/>
          </a:prstGeom>
        </p:spPr>
      </p:pic>
    </p:spTree>
    <p:custDataLst>
      <p:tags r:id="rId1"/>
    </p:custDataLst>
    <p:extLst>
      <p:ext uri="{BB962C8B-B14F-4D97-AF65-F5344CB8AC3E}">
        <p14:creationId xmlns:p14="http://schemas.microsoft.com/office/powerpoint/2010/main" val="20501400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5557868" cy="1015663"/>
          </a:xfrm>
          <a:prstGeom prst="rect">
            <a:avLst/>
          </a:prstGeom>
          <a:noFill/>
        </p:spPr>
        <p:txBody>
          <a:bodyPr wrap="none" rtlCol="0">
            <a:spAutoFit/>
          </a:bodyPr>
          <a:lstStyle/>
          <a:p>
            <a:pPr marL="457200" indent="-457200">
              <a:buFont typeface="Arial" panose="020B0604020202020204" pitchFamily="34" charset="0"/>
              <a:buChar char="•"/>
            </a:pPr>
            <a:r>
              <a:rPr lang="en-US" sz="3000" dirty="0"/>
              <a:t>LSTM </a:t>
            </a:r>
          </a:p>
          <a:p>
            <a:r>
              <a:rPr lang="en-US" sz="3000" dirty="0"/>
              <a:t>      (with 4 fully connected layers )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263</a:t>
            </a:fld>
            <a:endParaRPr lang="zh-CN" altLang="en-US"/>
          </a:p>
        </p:txBody>
      </p:sp>
      <p:pic>
        <p:nvPicPr>
          <p:cNvPr id="9" name="Picture 8">
            <a:extLst>
              <a:ext uri="{FF2B5EF4-FFF2-40B4-BE49-F238E27FC236}">
                <a16:creationId xmlns:a16="http://schemas.microsoft.com/office/drawing/2014/main" id="{575DE5EA-17D8-154E-9114-7E3EFE90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023" y="1608062"/>
            <a:ext cx="3980106" cy="950931"/>
          </a:xfrm>
          <a:prstGeom prst="rect">
            <a:avLst/>
          </a:prstGeom>
        </p:spPr>
      </p:pic>
      <p:sp>
        <p:nvSpPr>
          <p:cNvPr id="10" name="TextBox 9">
            <a:extLst>
              <a:ext uri="{FF2B5EF4-FFF2-40B4-BE49-F238E27FC236}">
                <a16:creationId xmlns:a16="http://schemas.microsoft.com/office/drawing/2014/main" id="{7EF51574-169E-814D-A034-32D35BDA780A}"/>
              </a:ext>
            </a:extLst>
          </p:cNvPr>
          <p:cNvSpPr txBox="1"/>
          <p:nvPr/>
        </p:nvSpPr>
        <p:spPr>
          <a:xfrm>
            <a:off x="7456409" y="1122003"/>
            <a:ext cx="4504270" cy="461666"/>
          </a:xfrm>
          <a:prstGeom prst="rect">
            <a:avLst/>
          </a:prstGeom>
          <a:noFill/>
        </p:spPr>
        <p:txBody>
          <a:bodyPr wrap="square" rtlCol="0">
            <a:spAutoFit/>
          </a:bodyPr>
          <a:lstStyle/>
          <a:p>
            <a:r>
              <a:rPr lang="en-US" sz="2400" dirty="0"/>
              <a:t>Input (with 2 FC)</a:t>
            </a:r>
          </a:p>
        </p:txBody>
      </p:sp>
      <p:sp>
        <p:nvSpPr>
          <p:cNvPr id="11" name="TextBox 10">
            <a:extLst>
              <a:ext uri="{FF2B5EF4-FFF2-40B4-BE49-F238E27FC236}">
                <a16:creationId xmlns:a16="http://schemas.microsoft.com/office/drawing/2014/main" id="{6BB295D3-BFD3-AF42-8693-692B7D8A6946}"/>
              </a:ext>
            </a:extLst>
          </p:cNvPr>
          <p:cNvSpPr txBox="1"/>
          <p:nvPr/>
        </p:nvSpPr>
        <p:spPr>
          <a:xfrm>
            <a:off x="7456408" y="2967335"/>
            <a:ext cx="3287791" cy="461665"/>
          </a:xfrm>
          <a:prstGeom prst="rect">
            <a:avLst/>
          </a:prstGeom>
          <a:noFill/>
        </p:spPr>
        <p:txBody>
          <a:bodyPr wrap="square" rtlCol="0">
            <a:spAutoFit/>
          </a:bodyPr>
          <a:lstStyle/>
          <a:p>
            <a:r>
              <a:rPr lang="en-US" sz="2400" dirty="0"/>
              <a:t>Forget (with 1 FC)</a:t>
            </a:r>
          </a:p>
        </p:txBody>
      </p:sp>
      <p:pic>
        <p:nvPicPr>
          <p:cNvPr id="13" name="Picture 12">
            <a:extLst>
              <a:ext uri="{FF2B5EF4-FFF2-40B4-BE49-F238E27FC236}">
                <a16:creationId xmlns:a16="http://schemas.microsoft.com/office/drawing/2014/main" id="{BE358019-B76C-8047-959F-EA0113D0C9F9}"/>
              </a:ext>
            </a:extLst>
          </p:cNvPr>
          <p:cNvPicPr>
            <a:picLocks noChangeAspect="1"/>
          </p:cNvPicPr>
          <p:nvPr/>
        </p:nvPicPr>
        <p:blipFill rotWithShape="1">
          <a:blip r:embed="rId4">
            <a:extLst>
              <a:ext uri="{28A0092B-C50C-407E-A947-70E740481C1C}">
                <a14:useLocalDpi xmlns:a14="http://schemas.microsoft.com/office/drawing/2010/main" val="0"/>
              </a:ext>
            </a:extLst>
          </a:blip>
          <a:srcRect b="26812"/>
          <a:stretch/>
        </p:blipFill>
        <p:spPr>
          <a:xfrm>
            <a:off x="7951551" y="3506200"/>
            <a:ext cx="3787443" cy="662283"/>
          </a:xfrm>
          <a:prstGeom prst="rect">
            <a:avLst/>
          </a:prstGeom>
        </p:spPr>
      </p:pic>
      <p:sp>
        <p:nvSpPr>
          <p:cNvPr id="14" name="TextBox 13">
            <a:extLst>
              <a:ext uri="{FF2B5EF4-FFF2-40B4-BE49-F238E27FC236}">
                <a16:creationId xmlns:a16="http://schemas.microsoft.com/office/drawing/2014/main" id="{81B614E4-1393-6C4D-AE62-1073CE022E16}"/>
              </a:ext>
            </a:extLst>
          </p:cNvPr>
          <p:cNvSpPr txBox="1"/>
          <p:nvPr/>
        </p:nvSpPr>
        <p:spPr>
          <a:xfrm>
            <a:off x="7464461" y="4654025"/>
            <a:ext cx="3787442" cy="461665"/>
          </a:xfrm>
          <a:prstGeom prst="rect">
            <a:avLst/>
          </a:prstGeom>
          <a:noFill/>
        </p:spPr>
        <p:txBody>
          <a:bodyPr wrap="square" rtlCol="0">
            <a:spAutoFit/>
          </a:bodyPr>
          <a:lstStyle/>
          <a:p>
            <a:r>
              <a:rPr lang="en-US" sz="2400" dirty="0"/>
              <a:t>Output (with 1 FC)</a:t>
            </a:r>
          </a:p>
        </p:txBody>
      </p:sp>
      <p:pic>
        <p:nvPicPr>
          <p:cNvPr id="16" name="Picture 15">
            <a:extLst>
              <a:ext uri="{FF2B5EF4-FFF2-40B4-BE49-F238E27FC236}">
                <a16:creationId xmlns:a16="http://schemas.microsoft.com/office/drawing/2014/main" id="{5F0D8DF9-9794-5E47-804C-4C4BF4447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551" y="5269592"/>
            <a:ext cx="3787443" cy="932812"/>
          </a:xfrm>
          <a:prstGeom prst="rect">
            <a:avLst/>
          </a:prstGeom>
        </p:spPr>
      </p:pic>
      <p:pic>
        <p:nvPicPr>
          <p:cNvPr id="5" name="Picture 4">
            <a:extLst>
              <a:ext uri="{FF2B5EF4-FFF2-40B4-BE49-F238E27FC236}">
                <a16:creationId xmlns:a16="http://schemas.microsoft.com/office/drawing/2014/main" id="{3151B742-B1B6-8C43-B4E2-D3FAB5D8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6" y="2457650"/>
            <a:ext cx="6875236" cy="3925073"/>
          </a:xfrm>
          <a:prstGeom prst="rect">
            <a:avLst/>
          </a:prstGeom>
        </p:spPr>
      </p:pic>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Tree>
    <p:custDataLst>
      <p:tags r:id="rId1"/>
    </p:custDataLst>
    <p:extLst>
      <p:ext uri="{BB962C8B-B14F-4D97-AF65-F5344CB8AC3E}">
        <p14:creationId xmlns:p14="http://schemas.microsoft.com/office/powerpoint/2010/main" val="5471258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974480" y="1182631"/>
            <a:ext cx="692747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Word Embedding: Word2Vec and </a:t>
            </a:r>
            <a:r>
              <a:rPr lang="en-US" sz="3000" dirty="0" err="1"/>
              <a:t>GloVe</a:t>
            </a:r>
            <a:r>
              <a:rPr lang="en-US" sz="3000" dirty="0"/>
              <a:t>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264</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4" name="Rectangle 3">
            <a:extLst>
              <a:ext uri="{FF2B5EF4-FFF2-40B4-BE49-F238E27FC236}">
                <a16:creationId xmlns:a16="http://schemas.microsoft.com/office/drawing/2014/main" id="{98BAF05F-061C-F643-8716-679883725996}"/>
              </a:ext>
            </a:extLst>
          </p:cNvPr>
          <p:cNvSpPr/>
          <p:nvPr/>
        </p:nvSpPr>
        <p:spPr>
          <a:xfrm>
            <a:off x="1296669" y="2305170"/>
            <a:ext cx="11141528" cy="461665"/>
          </a:xfrm>
          <a:prstGeom prst="rect">
            <a:avLst/>
          </a:prstGeom>
        </p:spPr>
        <p:txBody>
          <a:bodyPr wrap="square">
            <a:spAutoFit/>
          </a:bodyPr>
          <a:lstStyle/>
          <a:p>
            <a:r>
              <a:rPr lang="en-US" sz="2400" dirty="0">
                <a:solidFill>
                  <a:srgbClr val="222222"/>
                </a:solidFill>
                <a:latin typeface="Calibri" panose="020F0502020204030204" pitchFamily="34" charset="0"/>
                <a:cs typeface="Calibri" panose="020F0502020204030204" pitchFamily="34" charset="0"/>
              </a:rPr>
              <a:t>The </a:t>
            </a:r>
            <a:r>
              <a:rPr lang="en-US" sz="2400" dirty="0" err="1">
                <a:solidFill>
                  <a:srgbClr val="222222"/>
                </a:solidFill>
                <a:latin typeface="Calibri" panose="020F0502020204030204" pitchFamily="34" charset="0"/>
                <a:cs typeface="Calibri" panose="020F0502020204030204" pitchFamily="34" charset="0"/>
              </a:rPr>
              <a:t>GloVe</a:t>
            </a:r>
            <a:r>
              <a:rPr lang="en-US" sz="2400" dirty="0">
                <a:solidFill>
                  <a:srgbClr val="222222"/>
                </a:solidFill>
                <a:latin typeface="Calibri" panose="020F0502020204030204" pitchFamily="34" charset="0"/>
                <a:cs typeface="Calibri" panose="020F0502020204030204" pitchFamily="34" charset="0"/>
              </a:rPr>
              <a:t> matrix will contain 400,000 word vectors, each with a dimensionality of 50.</a:t>
            </a: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68631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265</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7" name="文字方塊 6">
            <a:extLst>
              <a:ext uri="{FF2B5EF4-FFF2-40B4-BE49-F238E27FC236}">
                <a16:creationId xmlns:a16="http://schemas.microsoft.com/office/drawing/2014/main" id="{6464F560-25B2-9047-AE83-A98092E3761D}"/>
              </a:ext>
            </a:extLst>
          </p:cNvPr>
          <p:cNvSpPr txBox="1"/>
          <p:nvPr/>
        </p:nvSpPr>
        <p:spPr>
          <a:xfrm>
            <a:off x="974480" y="1182631"/>
            <a:ext cx="5136534" cy="553998"/>
          </a:xfrm>
          <a:prstGeom prst="rect">
            <a:avLst/>
          </a:prstGeom>
          <a:noFill/>
        </p:spPr>
        <p:txBody>
          <a:bodyPr wrap="none" rtlCol="0">
            <a:spAutoFit/>
          </a:bodyPr>
          <a:lstStyle/>
          <a:p>
            <a:pPr marL="457200" indent="-457200">
              <a:buFont typeface="Arial" panose="020B0604020202020204" pitchFamily="34" charset="0"/>
              <a:buChar char="•"/>
            </a:pPr>
            <a:r>
              <a:rPr lang="en-US" sz="3000" dirty="0"/>
              <a:t>Index and Embedding Matrix</a:t>
            </a:r>
          </a:p>
        </p:txBody>
      </p:sp>
      <p:pic>
        <p:nvPicPr>
          <p:cNvPr id="8" name="Picture 7">
            <a:extLst>
              <a:ext uri="{FF2B5EF4-FFF2-40B4-BE49-F238E27FC236}">
                <a16:creationId xmlns:a16="http://schemas.microsoft.com/office/drawing/2014/main" id="{AFE265D9-FFF9-DE41-A48D-7D169629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2" y="1808843"/>
            <a:ext cx="9453544" cy="4291647"/>
          </a:xfrm>
          <a:prstGeom prst="rect">
            <a:avLst/>
          </a:prstGeom>
        </p:spPr>
      </p:pic>
      <p:sp>
        <p:nvSpPr>
          <p:cNvPr id="9" name="TextBox 8">
            <a:extLst>
              <a:ext uri="{FF2B5EF4-FFF2-40B4-BE49-F238E27FC236}">
                <a16:creationId xmlns:a16="http://schemas.microsoft.com/office/drawing/2014/main" id="{B2E324C0-F814-C642-BF5F-CE9469C9CEA6}"/>
              </a:ext>
            </a:extLst>
          </p:cNvPr>
          <p:cNvSpPr txBox="1"/>
          <p:nvPr/>
        </p:nvSpPr>
        <p:spPr>
          <a:xfrm>
            <a:off x="8907226" y="5188858"/>
            <a:ext cx="2149948" cy="461665"/>
          </a:xfrm>
          <a:prstGeom prst="rect">
            <a:avLst/>
          </a:prstGeom>
          <a:noFill/>
        </p:spPr>
        <p:txBody>
          <a:bodyPr wrap="none" rtlCol="0">
            <a:spAutoFit/>
          </a:bodyPr>
          <a:lstStyle/>
          <a:p>
            <a:r>
              <a:rPr lang="en-US" sz="2400" dirty="0"/>
              <a:t>Output: 10 X 50</a:t>
            </a:r>
          </a:p>
        </p:txBody>
      </p:sp>
    </p:spTree>
    <p:custDataLst>
      <p:tags r:id="rId1"/>
    </p:custDataLst>
    <p:extLst>
      <p:ext uri="{BB962C8B-B14F-4D97-AF65-F5344CB8AC3E}">
        <p14:creationId xmlns:p14="http://schemas.microsoft.com/office/powerpoint/2010/main" val="9088057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266</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0" name="文字方塊 6">
            <a:hlinkClick r:id="rId3"/>
            <a:extLst>
              <a:ext uri="{FF2B5EF4-FFF2-40B4-BE49-F238E27FC236}">
                <a16:creationId xmlns:a16="http://schemas.microsoft.com/office/drawing/2014/main" id="{1A3B3B55-FD6B-0347-9CE3-FAA20FBF8ECA}"/>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4" name="Rectangle 3">
            <a:extLst>
              <a:ext uri="{FF2B5EF4-FFF2-40B4-BE49-F238E27FC236}">
                <a16:creationId xmlns:a16="http://schemas.microsoft.com/office/drawing/2014/main" id="{3B6720B9-E8A7-C444-8705-434C59B394D2}"/>
              </a:ext>
            </a:extLst>
          </p:cNvPr>
          <p:cNvSpPr/>
          <p:nvPr/>
        </p:nvSpPr>
        <p:spPr>
          <a:xfrm>
            <a:off x="1962150" y="2607814"/>
            <a:ext cx="6096000" cy="646331"/>
          </a:xfrm>
          <a:prstGeom prst="rect">
            <a:avLst/>
          </a:prstGeom>
        </p:spPr>
        <p:txBody>
          <a:bodyPr>
            <a:spAutoFit/>
          </a:bodyPr>
          <a:lstStyle/>
          <a:p>
            <a:r>
              <a:rPr lang="en-US" dirty="0">
                <a:hlinkClick r:id="rId4"/>
              </a:rPr>
              <a:t>https://colab.research.google.com/github/the-Quert/inlpfun/blob/master/Lab/Demo/LSTM/lstm_demo.ipynb</a:t>
            </a:r>
            <a:endParaRPr lang="en-US" dirty="0"/>
          </a:p>
        </p:txBody>
      </p:sp>
    </p:spTree>
    <p:custDataLst>
      <p:tags r:id="rId1"/>
    </p:custDataLst>
    <p:extLst>
      <p:ext uri="{BB962C8B-B14F-4D97-AF65-F5344CB8AC3E}">
        <p14:creationId xmlns:p14="http://schemas.microsoft.com/office/powerpoint/2010/main" val="9418802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267</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6113597" cy="553998"/>
          </a:xfrm>
          <a:prstGeom prst="rect">
            <a:avLst/>
          </a:prstGeom>
          <a:noFill/>
        </p:spPr>
        <p:txBody>
          <a:bodyPr wrap="none" rtlCol="0">
            <a:spAutoFit/>
          </a:bodyPr>
          <a:lstStyle/>
          <a:p>
            <a:r>
              <a:rPr lang="en-US" sz="3000" dirty="0"/>
              <a:t>Demo: Sentiment Analysis using LSTM</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50,000 highly polar, preprocessed movie reviews (as of 2011)</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BERT:   </a:t>
            </a:r>
            <a:r>
              <a:rPr lang="en-US" sz="2400" dirty="0"/>
              <a:t>  85.82866</a:t>
            </a:r>
            <a:r>
              <a:rPr lang="en-US" sz="2500" dirty="0"/>
              <a:t> </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LSTM:    </a:t>
            </a:r>
            <a:r>
              <a:rPr lang="en-US" sz="2400" dirty="0"/>
              <a:t>50.89166</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a:t>
            </a:r>
          </a:p>
        </p:txBody>
      </p:sp>
      <p:sp>
        <p:nvSpPr>
          <p:cNvPr id="14" name="文字方塊 6">
            <a:hlinkClick r:id="rId3"/>
            <a:extLst>
              <a:ext uri="{FF2B5EF4-FFF2-40B4-BE49-F238E27FC236}">
                <a16:creationId xmlns:a16="http://schemas.microsoft.com/office/drawing/2014/main" id="{EACBBB85-5EFE-EF49-8382-037F20ACB3C7}"/>
              </a:ext>
            </a:extLst>
          </p:cNvPr>
          <p:cNvSpPr txBox="1"/>
          <p:nvPr/>
        </p:nvSpPr>
        <p:spPr>
          <a:xfrm>
            <a:off x="1078675" y="1182631"/>
            <a:ext cx="8268289"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Large Movie Review Dataset (IMDb) from Stanford</a:t>
            </a:r>
          </a:p>
        </p:txBody>
      </p:sp>
    </p:spTree>
    <p:custDataLst>
      <p:tags r:id="rId1"/>
    </p:custDataLst>
    <p:extLst>
      <p:ext uri="{BB962C8B-B14F-4D97-AF65-F5344CB8AC3E}">
        <p14:creationId xmlns:p14="http://schemas.microsoft.com/office/powerpoint/2010/main" val="4095932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268</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
        <p:nvSpPr>
          <p:cNvPr id="3" name="Rectangle 2">
            <a:extLst>
              <a:ext uri="{FF2B5EF4-FFF2-40B4-BE49-F238E27FC236}">
                <a16:creationId xmlns:a16="http://schemas.microsoft.com/office/drawing/2014/main" id="{C993B5EE-18FA-D24F-8BF2-C6DCFE7CDB7D}"/>
              </a:ext>
            </a:extLst>
          </p:cNvPr>
          <p:cNvSpPr/>
          <p:nvPr/>
        </p:nvSpPr>
        <p:spPr>
          <a:xfrm>
            <a:off x="2117698" y="2671443"/>
            <a:ext cx="6096000" cy="646331"/>
          </a:xfrm>
          <a:prstGeom prst="rect">
            <a:avLst/>
          </a:prstGeom>
        </p:spPr>
        <p:txBody>
          <a:bodyPr>
            <a:spAutoFit/>
          </a:bodyPr>
          <a:lstStyle/>
          <a:p>
            <a:r>
              <a:rPr lang="en-US" dirty="0">
                <a:hlinkClick r:id="rId4"/>
              </a:rPr>
              <a:t>https://colab.research.google.com/github/the-Quert/inlpfun/blob/master/Demo/LSTM/lstmGRU_GOP.ipynb</a:t>
            </a:r>
            <a:endParaRPr lang="en-US" dirty="0"/>
          </a:p>
        </p:txBody>
      </p:sp>
    </p:spTree>
    <p:custDataLst>
      <p:tags r:id="rId1"/>
    </p:custDataLst>
    <p:extLst>
      <p:ext uri="{BB962C8B-B14F-4D97-AF65-F5344CB8AC3E}">
        <p14:creationId xmlns:p14="http://schemas.microsoft.com/office/powerpoint/2010/main" val="4094570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269</a:t>
            </a:fld>
            <a:endParaRPr lang="zh-CN" altLang="en-US"/>
          </a:p>
        </p:txBody>
      </p:sp>
      <p:sp>
        <p:nvSpPr>
          <p:cNvPr id="12" name="文字方塊 6">
            <a:extLst>
              <a:ext uri="{FF2B5EF4-FFF2-40B4-BE49-F238E27FC236}">
                <a16:creationId xmlns:a16="http://schemas.microsoft.com/office/drawing/2014/main" id="{C86DEC26-8AB8-EC45-8B44-8ABD92F4B15A}"/>
              </a:ext>
            </a:extLst>
          </p:cNvPr>
          <p:cNvSpPr txBox="1"/>
          <p:nvPr/>
        </p:nvSpPr>
        <p:spPr>
          <a:xfrm>
            <a:off x="345830" y="369277"/>
            <a:ext cx="7572329" cy="553998"/>
          </a:xfrm>
          <a:prstGeom prst="rect">
            <a:avLst/>
          </a:prstGeom>
          <a:noFill/>
        </p:spPr>
        <p:txBody>
          <a:bodyPr wrap="none" rtlCol="0">
            <a:spAutoFit/>
          </a:bodyPr>
          <a:lstStyle/>
          <a:p>
            <a:r>
              <a:rPr lang="en-US" sz="3000" dirty="0"/>
              <a:t>Demo: Sentiment Analysis using LSTM and GRU</a:t>
            </a:r>
          </a:p>
        </p:txBody>
      </p:sp>
      <p:sp>
        <p:nvSpPr>
          <p:cNvPr id="11" name="Rectangle 10">
            <a:extLst>
              <a:ext uri="{FF2B5EF4-FFF2-40B4-BE49-F238E27FC236}">
                <a16:creationId xmlns:a16="http://schemas.microsoft.com/office/drawing/2014/main" id="{F50DCFF6-E8BD-9343-9A07-0A726A7D5546}"/>
              </a:ext>
            </a:extLst>
          </p:cNvPr>
          <p:cNvSpPr/>
          <p:nvPr/>
        </p:nvSpPr>
        <p:spPr>
          <a:xfrm>
            <a:off x="1483625" y="1736629"/>
            <a:ext cx="9117421" cy="477054"/>
          </a:xfrm>
          <a:prstGeom prst="rect">
            <a:avLst/>
          </a:prstGeom>
        </p:spPr>
        <p:txBody>
          <a:bodyPr wrap="square">
            <a:spAutoFit/>
          </a:bodyPr>
          <a:lstStyle/>
          <a:p>
            <a:r>
              <a:rPr lang="en-US" sz="2500" dirty="0"/>
              <a:t>Analyze tweets on the first 2016 GOP Presidential Debate</a:t>
            </a:r>
          </a:p>
        </p:txBody>
      </p:sp>
      <p:sp>
        <p:nvSpPr>
          <p:cNvPr id="8" name="Rectangle 7">
            <a:extLst>
              <a:ext uri="{FF2B5EF4-FFF2-40B4-BE49-F238E27FC236}">
                <a16:creationId xmlns:a16="http://schemas.microsoft.com/office/drawing/2014/main" id="{5DA3B683-08F5-244E-B01E-7BB5CB1E4AD0}"/>
              </a:ext>
            </a:extLst>
          </p:cNvPr>
          <p:cNvSpPr/>
          <p:nvPr/>
        </p:nvSpPr>
        <p:spPr>
          <a:xfrm>
            <a:off x="2803518" y="3329893"/>
            <a:ext cx="9117421" cy="477054"/>
          </a:xfrm>
          <a:prstGeom prst="rect">
            <a:avLst/>
          </a:prstGeom>
        </p:spPr>
        <p:txBody>
          <a:bodyPr wrap="square">
            <a:spAutoFit/>
          </a:bodyPr>
          <a:lstStyle/>
          <a:p>
            <a:r>
              <a:rPr lang="en-US" sz="2500" dirty="0"/>
              <a:t>LSTM:   </a:t>
            </a:r>
            <a:r>
              <a:rPr lang="en-US" sz="2400" dirty="0"/>
              <a:t>  93.543046</a:t>
            </a:r>
          </a:p>
        </p:txBody>
      </p:sp>
      <p:sp>
        <p:nvSpPr>
          <p:cNvPr id="9" name="Rectangle 8">
            <a:extLst>
              <a:ext uri="{FF2B5EF4-FFF2-40B4-BE49-F238E27FC236}">
                <a16:creationId xmlns:a16="http://schemas.microsoft.com/office/drawing/2014/main" id="{C6925BAE-0CDB-C440-85AA-8F8C76EC912F}"/>
              </a:ext>
            </a:extLst>
          </p:cNvPr>
          <p:cNvSpPr/>
          <p:nvPr/>
        </p:nvSpPr>
        <p:spPr>
          <a:xfrm>
            <a:off x="2803517" y="3980315"/>
            <a:ext cx="9117421" cy="477054"/>
          </a:xfrm>
          <a:prstGeom prst="rect">
            <a:avLst/>
          </a:prstGeom>
        </p:spPr>
        <p:txBody>
          <a:bodyPr wrap="square">
            <a:spAutoFit/>
          </a:bodyPr>
          <a:lstStyle/>
          <a:p>
            <a:r>
              <a:rPr lang="en-US" sz="2500" dirty="0"/>
              <a:t>GRU:       </a:t>
            </a:r>
            <a:r>
              <a:rPr lang="en-US" sz="2400" dirty="0"/>
              <a:t>99.172185</a:t>
            </a:r>
          </a:p>
        </p:txBody>
      </p:sp>
      <p:sp>
        <p:nvSpPr>
          <p:cNvPr id="13" name="Rectangle 12">
            <a:extLst>
              <a:ext uri="{FF2B5EF4-FFF2-40B4-BE49-F238E27FC236}">
                <a16:creationId xmlns:a16="http://schemas.microsoft.com/office/drawing/2014/main" id="{29D8C673-ACE6-AD4D-AAC0-65E9E58C8F97}"/>
              </a:ext>
            </a:extLst>
          </p:cNvPr>
          <p:cNvSpPr/>
          <p:nvPr/>
        </p:nvSpPr>
        <p:spPr>
          <a:xfrm>
            <a:off x="1900716" y="2583729"/>
            <a:ext cx="9117421" cy="477054"/>
          </a:xfrm>
          <a:prstGeom prst="rect">
            <a:avLst/>
          </a:prstGeom>
        </p:spPr>
        <p:txBody>
          <a:bodyPr wrap="square">
            <a:spAutoFit/>
          </a:bodyPr>
          <a:lstStyle/>
          <a:p>
            <a:pPr marL="342900" indent="-342900">
              <a:buFont typeface="Arial" panose="020B0604020202020204" pitchFamily="34" charset="0"/>
              <a:buChar char="•"/>
            </a:pPr>
            <a:r>
              <a:rPr lang="en-US" sz="2500" dirty="0"/>
              <a:t>Accuracy for Negative Comments</a:t>
            </a:r>
          </a:p>
        </p:txBody>
      </p:sp>
      <p:sp>
        <p:nvSpPr>
          <p:cNvPr id="14" name="文字方塊 6">
            <a:hlinkClick r:id="rId3"/>
            <a:extLst>
              <a:ext uri="{FF2B5EF4-FFF2-40B4-BE49-F238E27FC236}">
                <a16:creationId xmlns:a16="http://schemas.microsoft.com/office/drawing/2014/main" id="{3E8DF2A3-78E5-E24D-AE70-DF09FA1594AE}"/>
              </a:ext>
            </a:extLst>
          </p:cNvPr>
          <p:cNvSpPr txBox="1"/>
          <p:nvPr/>
        </p:nvSpPr>
        <p:spPr>
          <a:xfrm>
            <a:off x="1078675" y="1182631"/>
            <a:ext cx="6434647" cy="477054"/>
          </a:xfrm>
          <a:prstGeom prst="rect">
            <a:avLst/>
          </a:prstGeom>
          <a:noFill/>
        </p:spPr>
        <p:txBody>
          <a:bodyPr wrap="none" rtlCol="0">
            <a:spAutoFit/>
          </a:bodyPr>
          <a:lstStyle/>
          <a:p>
            <a:pPr marL="457200" indent="-457200">
              <a:buFont typeface="Arial" panose="020B0604020202020204" pitchFamily="34" charset="0"/>
              <a:buChar char="•"/>
            </a:pPr>
            <a:r>
              <a:rPr lang="en-US" sz="2500" dirty="0"/>
              <a:t>Dataset: First GOP Debate Twitter Sentiment</a:t>
            </a:r>
          </a:p>
        </p:txBody>
      </p:sp>
    </p:spTree>
    <p:custDataLst>
      <p:tags r:id="rId1"/>
    </p:custDataLst>
    <p:extLst>
      <p:ext uri="{BB962C8B-B14F-4D97-AF65-F5344CB8AC3E}">
        <p14:creationId xmlns:p14="http://schemas.microsoft.com/office/powerpoint/2010/main" val="530945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78850" y="2572532"/>
            <a:ext cx="5634363"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Activation Function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33923041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Research Project:</a:t>
            </a:r>
          </a:p>
          <a:p>
            <a:pPr algn="ctr"/>
            <a:r>
              <a:rPr lang="en-US" altLang="zh-TW" sz="5400" dirty="0">
                <a:ln w="0"/>
                <a:effectLst>
                  <a:outerShdw blurRad="38100" dist="19050" dir="2700000" algn="tl" rotWithShape="0">
                    <a:schemeClr val="dk1">
                      <a:alpha val="40000"/>
                    </a:schemeClr>
                  </a:outerShdw>
                </a:effectLst>
              </a:rPr>
              <a:t>Transformer, SHA-RNN</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270</a:t>
            </a:fld>
            <a:endParaRPr lang="zh-CN" altLang="en-US"/>
          </a:p>
        </p:txBody>
      </p:sp>
    </p:spTree>
    <p:custDataLst>
      <p:tags r:id="rId1"/>
    </p:custDataLst>
    <p:extLst>
      <p:ext uri="{BB962C8B-B14F-4D97-AF65-F5344CB8AC3E}">
        <p14:creationId xmlns:p14="http://schemas.microsoft.com/office/powerpoint/2010/main" val="34530469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271</a:t>
            </a:fld>
            <a:endParaRPr lang="zh-CN" altLang="en-US"/>
          </a:p>
        </p:txBody>
      </p:sp>
      <p:pic>
        <p:nvPicPr>
          <p:cNvPr id="5" name="Picture 4">
            <a:extLst>
              <a:ext uri="{FF2B5EF4-FFF2-40B4-BE49-F238E27FC236}">
                <a16:creationId xmlns:a16="http://schemas.microsoft.com/office/drawing/2014/main" id="{61645F2A-AE56-DE4E-B604-7B946C22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821" y="2633436"/>
            <a:ext cx="1448756" cy="2374901"/>
          </a:xfrm>
          <a:prstGeom prst="rect">
            <a:avLst/>
          </a:prstGeom>
        </p:spPr>
      </p:pic>
      <p:pic>
        <p:nvPicPr>
          <p:cNvPr id="7" name="Picture 6">
            <a:extLst>
              <a:ext uri="{FF2B5EF4-FFF2-40B4-BE49-F238E27FC236}">
                <a16:creationId xmlns:a16="http://schemas.microsoft.com/office/drawing/2014/main" id="{0122E76E-049F-A643-920D-F4587CCE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0" y="2633437"/>
            <a:ext cx="7315200" cy="2374900"/>
          </a:xfrm>
          <a:prstGeom prst="rect">
            <a:avLst/>
          </a:prstGeom>
        </p:spPr>
      </p:pic>
    </p:spTree>
    <p:custDataLst>
      <p:tags r:id="rId1"/>
    </p:custDataLst>
    <p:extLst>
      <p:ext uri="{BB962C8B-B14F-4D97-AF65-F5344CB8AC3E}">
        <p14:creationId xmlns:p14="http://schemas.microsoft.com/office/powerpoint/2010/main" val="33768017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272</a:t>
            </a:fld>
            <a:endParaRPr lang="zh-CN" altLang="en-US"/>
          </a:p>
        </p:txBody>
      </p:sp>
      <p:pic>
        <p:nvPicPr>
          <p:cNvPr id="5" name="Picture 4">
            <a:extLst>
              <a:ext uri="{FF2B5EF4-FFF2-40B4-BE49-F238E27FC236}">
                <a16:creationId xmlns:a16="http://schemas.microsoft.com/office/drawing/2014/main" id="{A99AF2E5-713A-8D4A-A328-930EAD872957}"/>
              </a:ext>
            </a:extLst>
          </p:cNvPr>
          <p:cNvPicPr>
            <a:picLocks noChangeAspect="1"/>
          </p:cNvPicPr>
          <p:nvPr/>
        </p:nvPicPr>
        <p:blipFill rotWithShape="1">
          <a:blip r:embed="rId3">
            <a:extLst>
              <a:ext uri="{28A0092B-C50C-407E-A947-70E740481C1C}">
                <a14:useLocalDpi xmlns:a14="http://schemas.microsoft.com/office/drawing/2010/main" val="0"/>
              </a:ext>
            </a:extLst>
          </a:blip>
          <a:srcRect l="1163" t="5333" r="3031" b="4502"/>
          <a:stretch/>
        </p:blipFill>
        <p:spPr>
          <a:xfrm>
            <a:off x="1894114" y="1763486"/>
            <a:ext cx="7715250" cy="3575958"/>
          </a:xfrm>
          <a:prstGeom prst="rect">
            <a:avLst/>
          </a:prstGeom>
        </p:spPr>
      </p:pic>
      <p:sp>
        <p:nvSpPr>
          <p:cNvPr id="8" name="文字方塊 6">
            <a:extLst>
              <a:ext uri="{FF2B5EF4-FFF2-40B4-BE49-F238E27FC236}">
                <a16:creationId xmlns:a16="http://schemas.microsoft.com/office/drawing/2014/main" id="{7D33C583-4917-9F46-95F4-7481F33CADA0}"/>
              </a:ext>
            </a:extLst>
          </p:cNvPr>
          <p:cNvSpPr txBox="1"/>
          <p:nvPr/>
        </p:nvSpPr>
        <p:spPr>
          <a:xfrm>
            <a:off x="345830" y="369277"/>
            <a:ext cx="4286686" cy="553998"/>
          </a:xfrm>
          <a:prstGeom prst="rect">
            <a:avLst/>
          </a:prstGeom>
          <a:noFill/>
        </p:spPr>
        <p:txBody>
          <a:bodyPr wrap="none" rtlCol="0">
            <a:spAutoFit/>
          </a:bodyPr>
          <a:lstStyle/>
          <a:p>
            <a:r>
              <a:rPr lang="en-US" sz="3000" dirty="0"/>
              <a:t>Recurrent Neural Network</a:t>
            </a:r>
          </a:p>
        </p:txBody>
      </p:sp>
    </p:spTree>
    <p:custDataLst>
      <p:tags r:id="rId1"/>
    </p:custDataLst>
    <p:extLst>
      <p:ext uri="{BB962C8B-B14F-4D97-AF65-F5344CB8AC3E}">
        <p14:creationId xmlns:p14="http://schemas.microsoft.com/office/powerpoint/2010/main" val="20976333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273</a:t>
            </a:fld>
            <a:endParaRPr lang="zh-CN" altLang="en-US"/>
          </a:p>
        </p:txBody>
      </p:sp>
      <p:pic>
        <p:nvPicPr>
          <p:cNvPr id="5" name="Picture 4">
            <a:extLst>
              <a:ext uri="{FF2B5EF4-FFF2-40B4-BE49-F238E27FC236}">
                <a16:creationId xmlns:a16="http://schemas.microsoft.com/office/drawing/2014/main" id="{EC9C2CAF-02F1-F646-A005-05E618D9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28" y="1159829"/>
            <a:ext cx="7539384" cy="4538341"/>
          </a:xfrm>
          <a:prstGeom prst="rect">
            <a:avLst/>
          </a:prstGeom>
        </p:spPr>
      </p:pic>
    </p:spTree>
    <p:custDataLst>
      <p:tags r:id="rId1"/>
    </p:custDataLst>
    <p:extLst>
      <p:ext uri="{BB962C8B-B14F-4D97-AF65-F5344CB8AC3E}">
        <p14:creationId xmlns:p14="http://schemas.microsoft.com/office/powerpoint/2010/main" val="104974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5327997" cy="553998"/>
          </a:xfrm>
          <a:prstGeom prst="rect">
            <a:avLst/>
          </a:prstGeom>
          <a:noFill/>
        </p:spPr>
        <p:txBody>
          <a:bodyPr wrap="none" rtlCol="0">
            <a:spAutoFit/>
          </a:bodyPr>
          <a:lstStyle/>
          <a:p>
            <a:r>
              <a:rPr lang="en-US" sz="3000" dirty="0"/>
              <a:t>Long Short-term Memory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274</a:t>
            </a:fld>
            <a:endParaRPr lang="zh-CN" altLang="en-US"/>
          </a:p>
        </p:txBody>
      </p:sp>
      <p:sp>
        <p:nvSpPr>
          <p:cNvPr id="7" name="TextBox 6">
            <a:extLst>
              <a:ext uri="{FF2B5EF4-FFF2-40B4-BE49-F238E27FC236}">
                <a16:creationId xmlns:a16="http://schemas.microsoft.com/office/drawing/2014/main" id="{9D0224E6-A4B7-D145-B94C-09AC0A5C0613}"/>
              </a:ext>
            </a:extLst>
          </p:cNvPr>
          <p:cNvSpPr txBox="1"/>
          <p:nvPr/>
        </p:nvSpPr>
        <p:spPr>
          <a:xfrm>
            <a:off x="7197475" y="1736629"/>
            <a:ext cx="470562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weakness of the LSTM, and of many contemporary RNNs, </a:t>
            </a:r>
          </a:p>
          <a:p>
            <a:r>
              <a:rPr lang="en-US" sz="2400" dirty="0"/>
              <a:t>    is </a:t>
            </a:r>
            <a:r>
              <a:rPr lang="en-US" sz="2400" dirty="0">
                <a:solidFill>
                  <a:srgbClr val="FF0000"/>
                </a:solidFill>
              </a:rPr>
              <a:t>capacity</a:t>
            </a:r>
            <a:r>
              <a:rPr lang="en-US" sz="2400" dirty="0"/>
              <a:t>.</a:t>
            </a:r>
          </a:p>
        </p:txBody>
      </p:sp>
      <p:pic>
        <p:nvPicPr>
          <p:cNvPr id="8" name="Picture 7">
            <a:extLst>
              <a:ext uri="{FF2B5EF4-FFF2-40B4-BE49-F238E27FC236}">
                <a16:creationId xmlns:a16="http://schemas.microsoft.com/office/drawing/2014/main" id="{B54D18A5-8F0A-FC46-8D60-BA49F071E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92" y="2187121"/>
            <a:ext cx="6637126" cy="3789136"/>
          </a:xfrm>
          <a:prstGeom prst="rect">
            <a:avLst/>
          </a:prstGeom>
        </p:spPr>
      </p:pic>
    </p:spTree>
    <p:custDataLst>
      <p:tags r:id="rId1"/>
    </p:custDataLst>
    <p:extLst>
      <p:ext uri="{BB962C8B-B14F-4D97-AF65-F5344CB8AC3E}">
        <p14:creationId xmlns:p14="http://schemas.microsoft.com/office/powerpoint/2010/main" val="17401884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4467057" cy="553998"/>
          </a:xfrm>
          <a:prstGeom prst="rect">
            <a:avLst/>
          </a:prstGeom>
          <a:noFill/>
        </p:spPr>
        <p:txBody>
          <a:bodyPr wrap="none" rtlCol="0">
            <a:spAutoFit/>
          </a:bodyPr>
          <a:lstStyle/>
          <a:p>
            <a:r>
              <a:rPr lang="en-US" sz="3000" dirty="0"/>
              <a:t>Problems of RNN and LSTM</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275</a:t>
            </a:fld>
            <a:endParaRPr lang="zh-CN" altLang="en-US"/>
          </a:p>
        </p:txBody>
      </p:sp>
      <p:sp>
        <p:nvSpPr>
          <p:cNvPr id="4" name="TextBox 3">
            <a:extLst>
              <a:ext uri="{FF2B5EF4-FFF2-40B4-BE49-F238E27FC236}">
                <a16:creationId xmlns:a16="http://schemas.microsoft.com/office/drawing/2014/main" id="{F9F5F8DF-6D59-8144-BEC2-7ABAD1806865}"/>
              </a:ext>
            </a:extLst>
          </p:cNvPr>
          <p:cNvSpPr txBox="1"/>
          <p:nvPr/>
        </p:nvSpPr>
        <p:spPr>
          <a:xfrm>
            <a:off x="923813" y="1992085"/>
            <a:ext cx="76867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Sequential computation inhibits parallelization</a:t>
            </a:r>
          </a:p>
        </p:txBody>
      </p:sp>
      <p:sp>
        <p:nvSpPr>
          <p:cNvPr id="9" name="TextBox 8">
            <a:extLst>
              <a:ext uri="{FF2B5EF4-FFF2-40B4-BE49-F238E27FC236}">
                <a16:creationId xmlns:a16="http://schemas.microsoft.com/office/drawing/2014/main" id="{7A67D76C-8A09-5E4D-A720-8A0C36235940}"/>
              </a:ext>
            </a:extLst>
          </p:cNvPr>
          <p:cNvSpPr txBox="1"/>
          <p:nvPr/>
        </p:nvSpPr>
        <p:spPr>
          <a:xfrm>
            <a:off x="923813" y="2760457"/>
            <a:ext cx="94938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No explicit modeling of long and short range dependencies</a:t>
            </a:r>
          </a:p>
        </p:txBody>
      </p:sp>
      <p:sp>
        <p:nvSpPr>
          <p:cNvPr id="10" name="TextBox 9">
            <a:extLst>
              <a:ext uri="{FF2B5EF4-FFF2-40B4-BE49-F238E27FC236}">
                <a16:creationId xmlns:a16="http://schemas.microsoft.com/office/drawing/2014/main" id="{BA535007-E461-2747-97E9-0174E00EEE26}"/>
              </a:ext>
            </a:extLst>
          </p:cNvPr>
          <p:cNvSpPr txBox="1"/>
          <p:nvPr/>
        </p:nvSpPr>
        <p:spPr>
          <a:xfrm>
            <a:off x="923813" y="3528829"/>
            <a:ext cx="593963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“Distance” between positions is linear</a:t>
            </a:r>
          </a:p>
        </p:txBody>
      </p:sp>
    </p:spTree>
    <p:custDataLst>
      <p:tags r:id="rId1"/>
    </p:custDataLst>
    <p:extLst>
      <p:ext uri="{BB962C8B-B14F-4D97-AF65-F5344CB8AC3E}">
        <p14:creationId xmlns:p14="http://schemas.microsoft.com/office/powerpoint/2010/main" val="7229962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276</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0" name="圖片 4">
            <a:extLst>
              <a:ext uri="{FF2B5EF4-FFF2-40B4-BE49-F238E27FC236}">
                <a16:creationId xmlns:a16="http://schemas.microsoft.com/office/drawing/2014/main" id="{B5613DC8-ECE4-9A4E-BA35-3088CE019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924" y="2090266"/>
            <a:ext cx="6340581" cy="3885134"/>
          </a:xfrm>
          <a:prstGeom prst="rect">
            <a:avLst/>
          </a:prstGeom>
        </p:spPr>
      </p:pic>
    </p:spTree>
    <p:custDataLst>
      <p:tags r:id="rId1"/>
    </p:custDataLst>
    <p:extLst>
      <p:ext uri="{BB962C8B-B14F-4D97-AF65-F5344CB8AC3E}">
        <p14:creationId xmlns:p14="http://schemas.microsoft.com/office/powerpoint/2010/main" val="26683353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277</a:t>
            </a:fld>
            <a:endParaRPr lang="zh-CN" altLang="en-US"/>
          </a:p>
        </p:txBody>
      </p:sp>
      <p:pic>
        <p:nvPicPr>
          <p:cNvPr id="7" name="Picture 6">
            <a:extLst>
              <a:ext uri="{FF2B5EF4-FFF2-40B4-BE49-F238E27FC236}">
                <a16:creationId xmlns:a16="http://schemas.microsoft.com/office/drawing/2014/main" id="{2386373E-6548-1944-A90D-538D15DC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90" y="1237965"/>
            <a:ext cx="8071480" cy="5483510"/>
          </a:xfrm>
          <a:prstGeom prst="rect">
            <a:avLst/>
          </a:prstGeom>
        </p:spPr>
      </p:pic>
      <p:sp>
        <p:nvSpPr>
          <p:cNvPr id="4" name="TextBox 3">
            <a:extLst>
              <a:ext uri="{FF2B5EF4-FFF2-40B4-BE49-F238E27FC236}">
                <a16:creationId xmlns:a16="http://schemas.microsoft.com/office/drawing/2014/main" id="{8371D5F9-DE28-AB45-B21C-80498419D5F4}"/>
              </a:ext>
            </a:extLst>
          </p:cNvPr>
          <p:cNvSpPr txBox="1"/>
          <p:nvPr/>
        </p:nvSpPr>
        <p:spPr>
          <a:xfrm>
            <a:off x="876773" y="1011817"/>
            <a:ext cx="39178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Multi-Head Attention</a:t>
            </a:r>
          </a:p>
        </p:txBody>
      </p:sp>
    </p:spTree>
    <p:custDataLst>
      <p:tags r:id="rId1"/>
    </p:custDataLst>
    <p:extLst>
      <p:ext uri="{BB962C8B-B14F-4D97-AF65-F5344CB8AC3E}">
        <p14:creationId xmlns:p14="http://schemas.microsoft.com/office/powerpoint/2010/main" val="2253927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2088905" cy="553998"/>
          </a:xfrm>
          <a:prstGeom prst="rect">
            <a:avLst/>
          </a:prstGeom>
          <a:noFill/>
        </p:spPr>
        <p:txBody>
          <a:bodyPr wrap="none" rtlCol="0">
            <a:spAutoFit/>
          </a:bodyPr>
          <a:lstStyle/>
          <a:p>
            <a:r>
              <a:rPr lang="en-US" sz="3000" dirty="0"/>
              <a:t>Transformer</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278</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Self-Attention</a:t>
            </a:r>
          </a:p>
        </p:txBody>
      </p:sp>
      <p:pic>
        <p:nvPicPr>
          <p:cNvPr id="12" name="圖片 5">
            <a:extLst>
              <a:ext uri="{FF2B5EF4-FFF2-40B4-BE49-F238E27FC236}">
                <a16:creationId xmlns:a16="http://schemas.microsoft.com/office/drawing/2014/main" id="{E582F416-FFD8-1A48-B2AF-7D4C9520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99" y="64637"/>
            <a:ext cx="4488401" cy="6652846"/>
          </a:xfrm>
          <a:prstGeom prst="rect">
            <a:avLst/>
          </a:prstGeom>
        </p:spPr>
      </p:pic>
      <p:sp>
        <p:nvSpPr>
          <p:cNvPr id="5" name="Rectangle 4">
            <a:extLst>
              <a:ext uri="{FF2B5EF4-FFF2-40B4-BE49-F238E27FC236}">
                <a16:creationId xmlns:a16="http://schemas.microsoft.com/office/drawing/2014/main" id="{A89530E1-B658-484A-9BB7-BAD74994312C}"/>
              </a:ext>
            </a:extLst>
          </p:cNvPr>
          <p:cNvSpPr/>
          <p:nvPr/>
        </p:nvSpPr>
        <p:spPr>
          <a:xfrm>
            <a:off x="545371" y="2315073"/>
            <a:ext cx="7239000" cy="3416320"/>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rPr>
              <a:t>Attention is a technique that is used in a neural network.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For RNNs, instead of only encoding the whole sentence in a hidden state, each word has a corresponding hidden state that is passed all the way to the decoding stage. </a:t>
            </a: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Then, the hidden states are used at each step of the RNN to decode. </a:t>
            </a:r>
            <a:endParaRPr lang="en-US" dirty="0"/>
          </a:p>
        </p:txBody>
      </p:sp>
    </p:spTree>
    <p:custDataLst>
      <p:tags r:id="rId1"/>
    </p:custDataLst>
    <p:extLst>
      <p:ext uri="{BB962C8B-B14F-4D97-AF65-F5344CB8AC3E}">
        <p14:creationId xmlns:p14="http://schemas.microsoft.com/office/powerpoint/2010/main" val="2063796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279</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295547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Neural Attention</a:t>
            </a:r>
          </a:p>
        </p:txBody>
      </p:sp>
      <p:sp>
        <p:nvSpPr>
          <p:cNvPr id="5" name="Rectangle 4">
            <a:extLst>
              <a:ext uri="{FF2B5EF4-FFF2-40B4-BE49-F238E27FC236}">
                <a16:creationId xmlns:a16="http://schemas.microsoft.com/office/drawing/2014/main" id="{DDD809E1-BA56-AB46-A569-2A675F4629A7}"/>
              </a:ext>
            </a:extLst>
          </p:cNvPr>
          <p:cNvSpPr/>
          <p:nvPr/>
        </p:nvSpPr>
        <p:spPr>
          <a:xfrm>
            <a:off x="1529441" y="2257273"/>
            <a:ext cx="9465129" cy="3416320"/>
          </a:xfrm>
          <a:prstGeom prst="rect">
            <a:avLst/>
          </a:prstGeom>
        </p:spPr>
        <p:txBody>
          <a:bodyPr wrap="square">
            <a:spAutoFit/>
          </a:bodyPr>
          <a:lstStyle/>
          <a:p>
            <a:r>
              <a:rPr lang="en-US" sz="2400" dirty="0">
                <a:latin typeface="LMRoman10"/>
              </a:rPr>
              <a:t>Neural Attention, introduced by [</a:t>
            </a:r>
            <a:r>
              <a:rPr lang="en-US" sz="2400" dirty="0" err="1">
                <a:solidFill>
                  <a:srgbClr val="0030AF"/>
                </a:solidFill>
                <a:latin typeface="LMRoman10"/>
              </a:rPr>
              <a:t>Bahdanau</a:t>
            </a:r>
            <a:r>
              <a:rPr lang="en-US" sz="2400" dirty="0">
                <a:solidFill>
                  <a:srgbClr val="0030AF"/>
                </a:solidFill>
                <a:latin typeface="LMRoman10"/>
              </a:rPr>
              <a:t> et al.</a:t>
            </a:r>
            <a:r>
              <a:rPr lang="en-US" sz="2400" dirty="0">
                <a:latin typeface="LMRoman10"/>
              </a:rPr>
              <a:t>, </a:t>
            </a:r>
            <a:r>
              <a:rPr lang="en-US" sz="2400" dirty="0">
                <a:solidFill>
                  <a:srgbClr val="0030AF"/>
                </a:solidFill>
                <a:latin typeface="LMRoman10"/>
              </a:rPr>
              <a:t>2014</a:t>
            </a:r>
            <a:r>
              <a:rPr lang="en-US" sz="2400" dirty="0">
                <a:latin typeface="LMRoman10"/>
              </a:rPr>
              <a:t>], is a powerful tool for manipulating variable-length representations. </a:t>
            </a:r>
          </a:p>
          <a:p>
            <a:endParaRPr lang="en-US" sz="2400" dirty="0">
              <a:latin typeface="LMRoman10"/>
            </a:endParaRPr>
          </a:p>
          <a:p>
            <a:r>
              <a:rPr lang="en-US" sz="2400" dirty="0">
                <a:latin typeface="LMRoman10"/>
              </a:rPr>
              <a:t>A neural attention function takes a single query-vector </a:t>
            </a:r>
            <a:r>
              <a:rPr lang="en-US" sz="2400" dirty="0">
                <a:latin typeface="LMMathItalic10"/>
              </a:rPr>
              <a:t>q </a:t>
            </a:r>
            <a:r>
              <a:rPr lang="en-US" sz="2400" dirty="0">
                <a:latin typeface="LMRoman10"/>
              </a:rPr>
              <a:t>and a set of </a:t>
            </a:r>
            <a:r>
              <a:rPr lang="en-US" sz="2400" dirty="0">
                <a:latin typeface="LMMathItalic10"/>
              </a:rPr>
              <a:t>m </a:t>
            </a:r>
            <a:r>
              <a:rPr lang="en-US" sz="2400" dirty="0">
                <a:latin typeface="LMRoman10"/>
              </a:rPr>
              <a:t>different (key-vector, value-vector) pairs (represented by the matrices </a:t>
            </a:r>
            <a:r>
              <a:rPr lang="en-US" sz="2400" dirty="0">
                <a:latin typeface="LMMathItalic10"/>
              </a:rPr>
              <a:t>K </a:t>
            </a:r>
            <a:r>
              <a:rPr lang="en-US" sz="2400" dirty="0">
                <a:latin typeface="LMRoman10"/>
              </a:rPr>
              <a:t>and </a:t>
            </a:r>
            <a:r>
              <a:rPr lang="en-US" sz="2400" dirty="0">
                <a:latin typeface="LMMathItalic10"/>
              </a:rPr>
              <a:t>V </a:t>
            </a:r>
            <a:r>
              <a:rPr lang="en-US" sz="2400" dirty="0">
                <a:latin typeface="LMRoman10"/>
              </a:rPr>
              <a:t>), and produces an output vector </a:t>
            </a:r>
            <a:r>
              <a:rPr lang="en-US" sz="2400" dirty="0">
                <a:latin typeface="LMMathItalic10"/>
              </a:rPr>
              <a:t>y</a:t>
            </a:r>
            <a:r>
              <a:rPr lang="en-US" sz="2400" dirty="0">
                <a:latin typeface="LMRoman10"/>
              </a:rPr>
              <a:t>. </a:t>
            </a:r>
          </a:p>
          <a:p>
            <a:endParaRPr lang="en-US" sz="2400" dirty="0">
              <a:latin typeface="LMRoman10"/>
            </a:endParaRPr>
          </a:p>
          <a:p>
            <a:r>
              <a:rPr lang="en-US" sz="2400" dirty="0">
                <a:latin typeface="LMRoman10"/>
              </a:rPr>
              <a:t>The output </a:t>
            </a:r>
            <a:r>
              <a:rPr lang="en-US" sz="2400" dirty="0">
                <a:latin typeface="LMMathItalic10"/>
              </a:rPr>
              <a:t>y </a:t>
            </a:r>
            <a:r>
              <a:rPr lang="en-US" sz="2400" dirty="0">
                <a:latin typeface="LMRoman10"/>
              </a:rPr>
              <a:t>is computed as a weighted sum of the different value vectors, where the weights are derived by comparing the query to the keys. </a:t>
            </a:r>
            <a:endParaRPr lang="en-US" sz="2400" dirty="0"/>
          </a:p>
        </p:txBody>
      </p:sp>
    </p:spTree>
    <p:custDataLst>
      <p:tags r:id="rId1"/>
    </p:custDataLst>
    <p:extLst>
      <p:ext uri="{BB962C8B-B14F-4D97-AF65-F5344CB8AC3E}">
        <p14:creationId xmlns:p14="http://schemas.microsoft.com/office/powerpoint/2010/main" val="37327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3" name="Picture 2">
            <a:extLst>
              <a:ext uri="{FF2B5EF4-FFF2-40B4-BE49-F238E27FC236}">
                <a16:creationId xmlns:a16="http://schemas.microsoft.com/office/drawing/2014/main" id="{8F16CC25-D3C1-9642-833F-EFA12F0D7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36" y="61567"/>
            <a:ext cx="4445000" cy="3721100"/>
          </a:xfrm>
          <a:prstGeom prst="rect">
            <a:avLst/>
          </a:prstGeom>
        </p:spPr>
      </p:pic>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pic>
        <p:nvPicPr>
          <p:cNvPr id="11" name="Picture 10">
            <a:extLst>
              <a:ext uri="{FF2B5EF4-FFF2-40B4-BE49-F238E27FC236}">
                <a16:creationId xmlns:a16="http://schemas.microsoft.com/office/drawing/2014/main" id="{586EA19F-DCE1-714A-90C8-4504B0CD0A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59" y="3782667"/>
            <a:ext cx="5385684" cy="2956122"/>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753" y="2550464"/>
            <a:ext cx="1181100" cy="546100"/>
          </a:xfrm>
          <a:prstGeom prst="rect">
            <a:avLst/>
          </a:prstGeom>
        </p:spPr>
      </p:pic>
    </p:spTree>
    <p:extLst>
      <p:ext uri="{BB962C8B-B14F-4D97-AF65-F5344CB8AC3E}">
        <p14:creationId xmlns:p14="http://schemas.microsoft.com/office/powerpoint/2010/main" val="25520014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280</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Problem with Transformer</a:t>
            </a:r>
          </a:p>
        </p:txBody>
      </p:sp>
      <p:sp>
        <p:nvSpPr>
          <p:cNvPr id="7" name="Rectangle 6">
            <a:extLst>
              <a:ext uri="{FF2B5EF4-FFF2-40B4-BE49-F238E27FC236}">
                <a16:creationId xmlns:a16="http://schemas.microsoft.com/office/drawing/2014/main" id="{0FD7AAF7-577D-504C-A53D-8A0538CB69AF}"/>
              </a:ext>
            </a:extLst>
          </p:cNvPr>
          <p:cNvSpPr/>
          <p:nvPr/>
        </p:nvSpPr>
        <p:spPr>
          <a:xfrm>
            <a:off x="1640618" y="2337151"/>
            <a:ext cx="9554817" cy="3046988"/>
          </a:xfrm>
          <a:prstGeom prst="rect">
            <a:avLst/>
          </a:prstGeom>
        </p:spPr>
        <p:txBody>
          <a:bodyPr wrap="square">
            <a:spAutoFit/>
          </a:bodyPr>
          <a:lstStyle/>
          <a:p>
            <a:r>
              <a:rPr lang="en-US" sz="2400" dirty="0"/>
              <a:t>In some settings, data dependencies make it is impossible to process queries from multiple positions in parallel. </a:t>
            </a:r>
          </a:p>
          <a:p>
            <a:endParaRPr lang="en-US" sz="2400" dirty="0"/>
          </a:p>
          <a:p>
            <a:r>
              <a:rPr lang="en-US" sz="2400" dirty="0"/>
              <a:t>An example is a self-attention layer in an autoregressive language model such as Transformer [Vaswani et al., 2017]. </a:t>
            </a:r>
          </a:p>
          <a:p>
            <a:endParaRPr lang="en-US" sz="2400" dirty="0"/>
          </a:p>
          <a:p>
            <a:r>
              <a:rPr lang="en-US" sz="2400" dirty="0"/>
              <a:t>The queries produced at each position attend to key-value pairs produced at all positions up to and including that position. </a:t>
            </a:r>
          </a:p>
        </p:txBody>
      </p:sp>
    </p:spTree>
    <p:custDataLst>
      <p:tags r:id="rId1"/>
    </p:custDataLst>
    <p:extLst>
      <p:ext uri="{BB962C8B-B14F-4D97-AF65-F5344CB8AC3E}">
        <p14:creationId xmlns:p14="http://schemas.microsoft.com/office/powerpoint/2010/main" val="15955235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7005957" cy="553998"/>
          </a:xfrm>
          <a:prstGeom prst="rect">
            <a:avLst/>
          </a:prstGeom>
          <a:noFill/>
        </p:spPr>
        <p:txBody>
          <a:bodyPr wrap="none" rtlCol="0">
            <a:spAutoFit/>
          </a:bodyPr>
          <a:lstStyle/>
          <a:p>
            <a:r>
              <a:rPr lang="en-US" sz="3000" dirty="0"/>
              <a:t>Transformer Decoding with One Write-Head</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281</a:t>
            </a:fld>
            <a:endParaRPr lang="zh-CN" altLang="en-US"/>
          </a:p>
        </p:txBody>
      </p:sp>
      <p:sp>
        <p:nvSpPr>
          <p:cNvPr id="4" name="TextBox 3">
            <a:extLst>
              <a:ext uri="{FF2B5EF4-FFF2-40B4-BE49-F238E27FC236}">
                <a16:creationId xmlns:a16="http://schemas.microsoft.com/office/drawing/2014/main" id="{8371D5F9-DE28-AB45-B21C-80498419D5F4}"/>
              </a:ext>
            </a:extLst>
          </p:cNvPr>
          <p:cNvSpPr txBox="1"/>
          <p:nvPr/>
        </p:nvSpPr>
        <p:spPr>
          <a:xfrm>
            <a:off x="996043" y="1461407"/>
            <a:ext cx="463348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Batched Multi-head Attention</a:t>
            </a:r>
          </a:p>
        </p:txBody>
      </p:sp>
      <p:sp>
        <p:nvSpPr>
          <p:cNvPr id="5" name="Rectangle 4">
            <a:extLst>
              <a:ext uri="{FF2B5EF4-FFF2-40B4-BE49-F238E27FC236}">
                <a16:creationId xmlns:a16="http://schemas.microsoft.com/office/drawing/2014/main" id="{A99EF97C-D01E-FF4C-B792-FFE4E4E8044F}"/>
              </a:ext>
            </a:extLst>
          </p:cNvPr>
          <p:cNvSpPr/>
          <p:nvPr/>
        </p:nvSpPr>
        <p:spPr>
          <a:xfrm>
            <a:off x="1457738" y="2127092"/>
            <a:ext cx="10198874" cy="3046988"/>
          </a:xfrm>
          <a:prstGeom prst="rect">
            <a:avLst/>
          </a:prstGeom>
        </p:spPr>
        <p:txBody>
          <a:bodyPr wrap="square">
            <a:spAutoFit/>
          </a:bodyPr>
          <a:lstStyle/>
          <a:p>
            <a:r>
              <a:rPr lang="en-US" sz="2400" dirty="0"/>
              <a:t>We introduce </a:t>
            </a:r>
            <a:r>
              <a:rPr lang="en-US" sz="2400" dirty="0">
                <a:solidFill>
                  <a:srgbClr val="FF0000"/>
                </a:solidFill>
              </a:rPr>
              <a:t>multi-query Attention </a:t>
            </a:r>
            <a:r>
              <a:rPr lang="en-US" sz="2400" dirty="0"/>
              <a:t>as a variation of multi-head attention as described in [Vaswani et al., 2017]. </a:t>
            </a:r>
          </a:p>
          <a:p>
            <a:endParaRPr lang="en-US" sz="2400" dirty="0"/>
          </a:p>
          <a:p>
            <a:r>
              <a:rPr lang="en-US" sz="2400" dirty="0"/>
              <a:t>Multi-head attention consists of multiple attention layers (heads) in parallel with different linear transformations on the queries, keys, values and outputs. </a:t>
            </a:r>
          </a:p>
          <a:p>
            <a:endParaRPr lang="en-US" sz="2400" dirty="0"/>
          </a:p>
          <a:p>
            <a:r>
              <a:rPr lang="en-US" sz="2400" dirty="0"/>
              <a:t>Multi-query attention is identical except that the different heads share a single set of keys and values. </a:t>
            </a:r>
          </a:p>
        </p:txBody>
      </p:sp>
    </p:spTree>
    <p:custDataLst>
      <p:tags r:id="rId1"/>
    </p:custDataLst>
    <p:extLst>
      <p:ext uri="{BB962C8B-B14F-4D97-AF65-F5344CB8AC3E}">
        <p14:creationId xmlns:p14="http://schemas.microsoft.com/office/powerpoint/2010/main" val="190562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282</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570541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Pointer based attention</a:t>
            </a:r>
          </a:p>
        </p:txBody>
      </p:sp>
      <p:pic>
        <p:nvPicPr>
          <p:cNvPr id="7" name="Picture 6">
            <a:extLst>
              <a:ext uri="{FF2B5EF4-FFF2-40B4-BE49-F238E27FC236}">
                <a16:creationId xmlns:a16="http://schemas.microsoft.com/office/drawing/2014/main" id="{B3A5D44A-E3F1-1A4B-9240-35C4EB1EB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083" y="0"/>
            <a:ext cx="2869186" cy="6356350"/>
          </a:xfrm>
          <a:prstGeom prst="rect">
            <a:avLst/>
          </a:prstGeom>
        </p:spPr>
      </p:pic>
      <p:sp>
        <p:nvSpPr>
          <p:cNvPr id="5" name="Rectangle 4">
            <a:extLst>
              <a:ext uri="{FF2B5EF4-FFF2-40B4-BE49-F238E27FC236}">
                <a16:creationId xmlns:a16="http://schemas.microsoft.com/office/drawing/2014/main" id="{4A1C58A2-CE35-E248-98E4-AB873285C999}"/>
              </a:ext>
            </a:extLst>
          </p:cNvPr>
          <p:cNvSpPr/>
          <p:nvPr/>
        </p:nvSpPr>
        <p:spPr>
          <a:xfrm>
            <a:off x="1293412" y="2330576"/>
            <a:ext cx="7961906" cy="3416320"/>
          </a:xfrm>
          <a:prstGeom prst="rect">
            <a:avLst/>
          </a:prstGeom>
        </p:spPr>
        <p:txBody>
          <a:bodyPr wrap="square">
            <a:spAutoFit/>
          </a:bodyPr>
          <a:lstStyle/>
          <a:p>
            <a:r>
              <a:rPr lang="en-US" sz="2400" dirty="0"/>
              <a:t>First, does anyone have any freaking clue how many attention heads we need (</a:t>
            </a:r>
            <a:r>
              <a:rPr lang="en-US" sz="2400" dirty="0" err="1"/>
              <a:t>Shazeer</a:t>
            </a:r>
            <a:r>
              <a:rPr lang="en-US" sz="2400" dirty="0"/>
              <a:t>, 2019)? </a:t>
            </a:r>
          </a:p>
          <a:p>
            <a:endParaRPr lang="en-US" sz="2400" dirty="0"/>
          </a:p>
          <a:p>
            <a:r>
              <a:rPr lang="en-US" sz="2400" dirty="0"/>
              <a:t>Second, why are we putting so much work into the attention layer? Are we sure about the benefit that this swarm of attention heads, each involving substantial compute, bring?</a:t>
            </a:r>
          </a:p>
          <a:p>
            <a:endParaRPr lang="en-US" sz="2400" dirty="0"/>
          </a:p>
          <a:p>
            <a:r>
              <a:rPr lang="en-US" sz="2400" dirty="0"/>
              <a:t>Linear network is used to convert memory tensor from encoder to K, V</a:t>
            </a:r>
          </a:p>
        </p:txBody>
      </p:sp>
    </p:spTree>
    <p:custDataLst>
      <p:tags r:id="rId1"/>
    </p:custDataLst>
    <p:extLst>
      <p:ext uri="{BB962C8B-B14F-4D97-AF65-F5344CB8AC3E}">
        <p14:creationId xmlns:p14="http://schemas.microsoft.com/office/powerpoint/2010/main" val="20048749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6623865" cy="553998"/>
          </a:xfrm>
          <a:prstGeom prst="rect">
            <a:avLst/>
          </a:prstGeom>
          <a:noFill/>
        </p:spPr>
        <p:txBody>
          <a:bodyPr wrap="none" rtlCol="0">
            <a:spAutoFit/>
          </a:bodyPr>
          <a:lstStyle/>
          <a:p>
            <a:r>
              <a:rPr lang="en-US" sz="3000" dirty="0"/>
              <a:t>Single Headed Attention RNN (SHA-RNN) </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283</a:t>
            </a:fld>
            <a:endParaRPr lang="zh-CN" altLang="en-US"/>
          </a:p>
        </p:txBody>
      </p:sp>
      <p:sp>
        <p:nvSpPr>
          <p:cNvPr id="4" name="TextBox 3">
            <a:extLst>
              <a:ext uri="{FF2B5EF4-FFF2-40B4-BE49-F238E27FC236}">
                <a16:creationId xmlns:a16="http://schemas.microsoft.com/office/drawing/2014/main" id="{E53B4569-C259-274F-953D-25A1B1D22735}"/>
              </a:ext>
            </a:extLst>
          </p:cNvPr>
          <p:cNvSpPr txBox="1"/>
          <p:nvPr/>
        </p:nvSpPr>
        <p:spPr>
          <a:xfrm>
            <a:off x="1053193" y="1420586"/>
            <a:ext cx="2310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Boom Layer</a:t>
            </a:r>
          </a:p>
        </p:txBody>
      </p:sp>
      <p:pic>
        <p:nvPicPr>
          <p:cNvPr id="8" name="Picture 7">
            <a:extLst>
              <a:ext uri="{FF2B5EF4-FFF2-40B4-BE49-F238E27FC236}">
                <a16:creationId xmlns:a16="http://schemas.microsoft.com/office/drawing/2014/main" id="{DA44CA62-948F-B347-9214-FE0AC25D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520" y="0"/>
            <a:ext cx="3049807" cy="6428054"/>
          </a:xfrm>
          <a:prstGeom prst="rect">
            <a:avLst/>
          </a:prstGeom>
        </p:spPr>
      </p:pic>
      <p:pic>
        <p:nvPicPr>
          <p:cNvPr id="7" name="Picture 6">
            <a:extLst>
              <a:ext uri="{FF2B5EF4-FFF2-40B4-BE49-F238E27FC236}">
                <a16:creationId xmlns:a16="http://schemas.microsoft.com/office/drawing/2014/main" id="{90F25EB3-3F41-B642-9F98-6A3B2921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57" y="2648868"/>
            <a:ext cx="5686893" cy="538075"/>
          </a:xfrm>
          <a:prstGeom prst="rect">
            <a:avLst/>
          </a:prstGeom>
        </p:spPr>
      </p:pic>
      <p:sp>
        <p:nvSpPr>
          <p:cNvPr id="9" name="TextBox 8">
            <a:extLst>
              <a:ext uri="{FF2B5EF4-FFF2-40B4-BE49-F238E27FC236}">
                <a16:creationId xmlns:a16="http://schemas.microsoft.com/office/drawing/2014/main" id="{A63F3F34-D98A-E94E-9817-54ED09DCF716}"/>
              </a:ext>
            </a:extLst>
          </p:cNvPr>
          <p:cNvSpPr txBox="1"/>
          <p:nvPr/>
        </p:nvSpPr>
        <p:spPr>
          <a:xfrm>
            <a:off x="1678730" y="2034727"/>
            <a:ext cx="510373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Activation Function: </a:t>
            </a:r>
            <a:r>
              <a:rPr lang="en-US" sz="2400" dirty="0" err="1"/>
              <a:t>GeLU</a:t>
            </a:r>
            <a:endParaRPr lang="en-US" sz="2400" dirty="0"/>
          </a:p>
        </p:txBody>
      </p:sp>
    </p:spTree>
    <p:custDataLst>
      <p:tags r:id="rId1"/>
    </p:custDataLst>
    <p:extLst>
      <p:ext uri="{BB962C8B-B14F-4D97-AF65-F5344CB8AC3E}">
        <p14:creationId xmlns:p14="http://schemas.microsoft.com/office/powerpoint/2010/main" val="915641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1997406" cy="553998"/>
          </a:xfrm>
          <a:prstGeom prst="rect">
            <a:avLst/>
          </a:prstGeom>
          <a:noFill/>
        </p:spPr>
        <p:txBody>
          <a:bodyPr wrap="none" rtlCol="0">
            <a:spAutoFit/>
          </a:bodyPr>
          <a:lstStyle/>
          <a:p>
            <a:r>
              <a:rPr lang="en-US" sz="3000" dirty="0"/>
              <a:t>New Model</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284</a:t>
            </a:fld>
            <a:endParaRPr lang="zh-CN" altLang="en-US"/>
          </a:p>
        </p:txBody>
      </p:sp>
      <p:pic>
        <p:nvPicPr>
          <p:cNvPr id="7" name="Picture 6">
            <a:extLst>
              <a:ext uri="{FF2B5EF4-FFF2-40B4-BE49-F238E27FC236}">
                <a16:creationId xmlns:a16="http://schemas.microsoft.com/office/drawing/2014/main" id="{99BAE8C1-FF44-264B-9B3F-EED22BB0D2AB}"/>
              </a:ext>
            </a:extLst>
          </p:cNvPr>
          <p:cNvPicPr>
            <a:picLocks noChangeAspect="1"/>
          </p:cNvPicPr>
          <p:nvPr/>
        </p:nvPicPr>
        <p:blipFill rotWithShape="1">
          <a:blip r:embed="rId3">
            <a:extLst>
              <a:ext uri="{28A0092B-C50C-407E-A947-70E740481C1C}">
                <a14:useLocalDpi xmlns:a14="http://schemas.microsoft.com/office/drawing/2010/main" val="0"/>
              </a:ext>
            </a:extLst>
          </a:blip>
          <a:srcRect l="50400"/>
          <a:stretch/>
        </p:blipFill>
        <p:spPr>
          <a:xfrm>
            <a:off x="9323613" y="369277"/>
            <a:ext cx="2657021" cy="5917223"/>
          </a:xfrm>
          <a:prstGeom prst="rect">
            <a:avLst/>
          </a:prstGeom>
        </p:spPr>
      </p:pic>
      <p:pic>
        <p:nvPicPr>
          <p:cNvPr id="8" name="圖片 5">
            <a:extLst>
              <a:ext uri="{FF2B5EF4-FFF2-40B4-BE49-F238E27FC236}">
                <a16:creationId xmlns:a16="http://schemas.microsoft.com/office/drawing/2014/main" id="{FE37915A-9F3F-0D42-9B24-8C3FB7F77BC9}"/>
              </a:ext>
            </a:extLst>
          </p:cNvPr>
          <p:cNvPicPr>
            <a:picLocks noChangeAspect="1"/>
          </p:cNvPicPr>
          <p:nvPr/>
        </p:nvPicPr>
        <p:blipFill rotWithShape="1">
          <a:blip r:embed="rId4">
            <a:extLst>
              <a:ext uri="{28A0092B-C50C-407E-A947-70E740481C1C}">
                <a14:useLocalDpi xmlns:a14="http://schemas.microsoft.com/office/drawing/2010/main" val="0"/>
              </a:ext>
            </a:extLst>
          </a:blip>
          <a:srcRect l="-1" t="32923" r="50422"/>
          <a:stretch/>
        </p:blipFill>
        <p:spPr>
          <a:xfrm>
            <a:off x="7098345" y="849085"/>
            <a:ext cx="2225268" cy="4462549"/>
          </a:xfrm>
          <a:prstGeom prst="rect">
            <a:avLst/>
          </a:prstGeom>
        </p:spPr>
      </p:pic>
    </p:spTree>
    <p:custDataLst>
      <p:tags r:id="rId1"/>
    </p:custDataLst>
    <p:extLst>
      <p:ext uri="{BB962C8B-B14F-4D97-AF65-F5344CB8AC3E}">
        <p14:creationId xmlns:p14="http://schemas.microsoft.com/office/powerpoint/2010/main" val="40436068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285</a:t>
            </a:fld>
            <a:endParaRPr lang="zh-CN" altLang="en-US"/>
          </a:p>
        </p:txBody>
      </p:sp>
    </p:spTree>
    <p:custDataLst>
      <p:tags r:id="rId1"/>
    </p:custDataLst>
    <p:extLst>
      <p:ext uri="{BB962C8B-B14F-4D97-AF65-F5344CB8AC3E}">
        <p14:creationId xmlns:p14="http://schemas.microsoft.com/office/powerpoint/2010/main" val="3736618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Seq2Seq</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286</a:t>
            </a:fld>
            <a:endParaRPr lang="zh-CN" altLang="en-US"/>
          </a:p>
        </p:txBody>
      </p:sp>
    </p:spTree>
    <p:custDataLst>
      <p:tags r:id="rId1"/>
    </p:custDataLst>
    <p:extLst>
      <p:ext uri="{BB962C8B-B14F-4D97-AF65-F5344CB8AC3E}">
        <p14:creationId xmlns:p14="http://schemas.microsoft.com/office/powerpoint/2010/main" val="2492892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287</a:t>
            </a:fld>
            <a:endParaRPr lang="zh-CN" altLang="en-US"/>
          </a:p>
        </p:txBody>
      </p:sp>
    </p:spTree>
    <p:custDataLst>
      <p:tags r:id="rId1"/>
    </p:custDataLst>
    <p:extLst>
      <p:ext uri="{BB962C8B-B14F-4D97-AF65-F5344CB8AC3E}">
        <p14:creationId xmlns:p14="http://schemas.microsoft.com/office/powerpoint/2010/main" val="15575361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ELMo</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288</a:t>
            </a:fld>
            <a:endParaRPr lang="zh-CN" altLang="en-US"/>
          </a:p>
        </p:txBody>
      </p:sp>
    </p:spTree>
    <p:custDataLst>
      <p:tags r:id="rId1"/>
    </p:custDataLst>
    <p:extLst>
      <p:ext uri="{BB962C8B-B14F-4D97-AF65-F5344CB8AC3E}">
        <p14:creationId xmlns:p14="http://schemas.microsoft.com/office/powerpoint/2010/main" val="5165630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289</a:t>
            </a:fld>
            <a:endParaRPr lang="zh-CN" altLang="en-US"/>
          </a:p>
        </p:txBody>
      </p:sp>
    </p:spTree>
    <p:custDataLst>
      <p:tags r:id="rId1"/>
    </p:custDataLst>
    <p:extLst>
      <p:ext uri="{BB962C8B-B14F-4D97-AF65-F5344CB8AC3E}">
        <p14:creationId xmlns:p14="http://schemas.microsoft.com/office/powerpoint/2010/main" val="1169826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pic>
        <p:nvPicPr>
          <p:cNvPr id="7" name="Picture 6">
            <a:extLst>
              <a:ext uri="{FF2B5EF4-FFF2-40B4-BE49-F238E27FC236}">
                <a16:creationId xmlns:a16="http://schemas.microsoft.com/office/drawing/2014/main" id="{5D8495C4-7A58-4140-9224-C64FF129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199" y="1617159"/>
            <a:ext cx="2679700" cy="787400"/>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18" y="5032088"/>
            <a:ext cx="2902573" cy="787400"/>
          </a:xfrm>
          <a:prstGeom prst="rect">
            <a:avLst/>
          </a:prstGeom>
        </p:spPr>
      </p:pic>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a:extLst>
              <a:ext uri="{FF2B5EF4-FFF2-40B4-BE49-F238E27FC236}">
                <a16:creationId xmlns:a16="http://schemas.microsoft.com/office/drawing/2014/main" id="{14FD0239-C6F8-B045-AD87-FE434259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404" y="2973926"/>
            <a:ext cx="1181100" cy="546100"/>
          </a:xfrm>
          <a:prstGeom prst="rect">
            <a:avLst/>
          </a:prstGeom>
        </p:spPr>
      </p:pic>
      <p:pic>
        <p:nvPicPr>
          <p:cNvPr id="10" name="Picture 9">
            <a:extLst>
              <a:ext uri="{FF2B5EF4-FFF2-40B4-BE49-F238E27FC236}">
                <a16:creationId xmlns:a16="http://schemas.microsoft.com/office/drawing/2014/main" id="{AF94EF0E-92BE-EA49-A4A0-8007DAC3A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482" y="1825912"/>
            <a:ext cx="8300854" cy="2814864"/>
          </a:xfrm>
          <a:prstGeom prst="rect">
            <a:avLst/>
          </a:prstGeom>
        </p:spPr>
      </p:pic>
    </p:spTree>
    <p:extLst>
      <p:ext uri="{BB962C8B-B14F-4D97-AF65-F5344CB8AC3E}">
        <p14:creationId xmlns:p14="http://schemas.microsoft.com/office/powerpoint/2010/main" val="1160820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t>
            </a:r>
            <a:r>
              <a:rPr lang="en-US" altLang="zh-TW" sz="5400" dirty="0" err="1">
                <a:ln w="0"/>
                <a:effectLst>
                  <a:outerShdw blurRad="38100" dist="19050" dir="2700000" algn="tl" rotWithShape="0">
                    <a:schemeClr val="dk1">
                      <a:alpha val="40000"/>
                    </a:schemeClr>
                  </a:outerShdw>
                </a:effectLst>
              </a:rPr>
              <a:t>XLNet</a:t>
            </a:r>
            <a:endParaRPr lang="en-US" altLang="zh-TW" sz="5400" dirty="0">
              <a:ln w="0"/>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290</a:t>
            </a:fld>
            <a:endParaRPr lang="zh-CN" altLang="en-US"/>
          </a:p>
        </p:txBody>
      </p:sp>
    </p:spTree>
    <p:custDataLst>
      <p:tags r:id="rId1"/>
    </p:custDataLst>
    <p:extLst>
      <p:ext uri="{BB962C8B-B14F-4D97-AF65-F5344CB8AC3E}">
        <p14:creationId xmlns:p14="http://schemas.microsoft.com/office/powerpoint/2010/main" val="7663549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2585323"/>
          </a:xfrm>
          <a:prstGeom prst="rect">
            <a:avLst/>
          </a:prstGeom>
          <a:noFill/>
        </p:spPr>
        <p:txBody>
          <a:bodyPr wrap="squar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a:t>
            </a:r>
          </a:p>
          <a:p>
            <a:pPr algn="ctr"/>
            <a:r>
              <a:rPr lang="en-US" altLang="zh-TW" sz="5400" dirty="0">
                <a:ln w="0"/>
                <a:effectLst>
                  <a:outerShdw blurRad="38100" dist="19050" dir="2700000" algn="tl" rotWithShape="0">
                    <a:schemeClr val="dk1">
                      <a:alpha val="40000"/>
                    </a:schemeClr>
                  </a:outerShdw>
                </a:effectLst>
              </a:rPr>
              <a:t>A Robustly Optimized BERT </a:t>
            </a:r>
            <a:r>
              <a:rPr lang="en-US" altLang="zh-TW" sz="5400" dirty="0" err="1">
                <a:ln w="0"/>
                <a:effectLst>
                  <a:outerShdw blurRad="38100" dist="19050" dir="2700000" algn="tl" rotWithShape="0">
                    <a:schemeClr val="dk1">
                      <a:alpha val="40000"/>
                    </a:schemeClr>
                  </a:outerShdw>
                </a:effectLst>
              </a:rPr>
              <a:t>Pretraing</a:t>
            </a:r>
            <a:r>
              <a:rPr lang="en-US" altLang="zh-TW" sz="5400" dirty="0">
                <a:ln w="0"/>
                <a:effectLst>
                  <a:outerShdw blurRad="38100" dist="19050" dir="2700000" algn="tl" rotWithShape="0">
                    <a:schemeClr val="dk1">
                      <a:alpha val="40000"/>
                    </a:schemeClr>
                  </a:outerShdw>
                </a:effectLst>
              </a:rPr>
              <a:t> Approach</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291</a:t>
            </a:fld>
            <a:endParaRPr lang="zh-CN" altLang="en-US"/>
          </a:p>
        </p:txBody>
      </p:sp>
    </p:spTree>
    <p:custDataLst>
      <p:tags r:id="rId1"/>
    </p:custDataLst>
    <p:extLst>
      <p:ext uri="{BB962C8B-B14F-4D97-AF65-F5344CB8AC3E}">
        <p14:creationId xmlns:p14="http://schemas.microsoft.com/office/powerpoint/2010/main" val="9632365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292</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2937022" cy="553998"/>
          </a:xfrm>
          <a:prstGeom prst="rect">
            <a:avLst/>
          </a:prstGeom>
          <a:noFill/>
        </p:spPr>
        <p:txBody>
          <a:bodyPr wrap="none" rtlCol="0">
            <a:spAutoFit/>
          </a:bodyPr>
          <a:lstStyle/>
          <a:p>
            <a:r>
              <a:rPr lang="en-US" sz="3000" dirty="0"/>
              <a:t>Dynamic Masking</a:t>
            </a:r>
          </a:p>
        </p:txBody>
      </p:sp>
      <p:pic>
        <p:nvPicPr>
          <p:cNvPr id="10" name="Picture 9">
            <a:extLst>
              <a:ext uri="{FF2B5EF4-FFF2-40B4-BE49-F238E27FC236}">
                <a16:creationId xmlns:a16="http://schemas.microsoft.com/office/drawing/2014/main" id="{3CB6E064-59EE-1046-A207-3D8C1227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1810706"/>
            <a:ext cx="6311900" cy="4648200"/>
          </a:xfrm>
          <a:prstGeom prst="rect">
            <a:avLst/>
          </a:prstGeom>
        </p:spPr>
      </p:pic>
    </p:spTree>
    <p:custDataLst>
      <p:tags r:id="rId1"/>
    </p:custDataLst>
    <p:extLst>
      <p:ext uri="{BB962C8B-B14F-4D97-AF65-F5344CB8AC3E}">
        <p14:creationId xmlns:p14="http://schemas.microsoft.com/office/powerpoint/2010/main" val="29384625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293</a:t>
            </a:fld>
            <a:endParaRPr lang="zh-CN" altLang="en-US"/>
          </a:p>
        </p:txBody>
      </p:sp>
      <p:pic>
        <p:nvPicPr>
          <p:cNvPr id="8" name="Picture 7">
            <a:extLst>
              <a:ext uri="{FF2B5EF4-FFF2-40B4-BE49-F238E27FC236}">
                <a16:creationId xmlns:a16="http://schemas.microsoft.com/office/drawing/2014/main" id="{A3C035A6-1C3E-F84B-9C0E-9DC721E33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241" y="1921295"/>
            <a:ext cx="8861517" cy="4241493"/>
          </a:xfrm>
          <a:prstGeom prst="rect">
            <a:avLst/>
          </a:prstGeom>
        </p:spPr>
      </p:pic>
      <p:sp>
        <p:nvSpPr>
          <p:cNvPr id="9" name="文字方塊 6">
            <a:extLst>
              <a:ext uri="{FF2B5EF4-FFF2-40B4-BE49-F238E27FC236}">
                <a16:creationId xmlns:a16="http://schemas.microsoft.com/office/drawing/2014/main" id="{D4EF1F6C-523B-0341-9A43-0DD26BE8947F}"/>
              </a:ext>
            </a:extLst>
          </p:cNvPr>
          <p:cNvSpPr txBox="1"/>
          <p:nvPr/>
        </p:nvSpPr>
        <p:spPr>
          <a:xfrm>
            <a:off x="1333117" y="1052953"/>
            <a:ext cx="4306885" cy="553998"/>
          </a:xfrm>
          <a:prstGeom prst="rect">
            <a:avLst/>
          </a:prstGeom>
          <a:noFill/>
        </p:spPr>
        <p:txBody>
          <a:bodyPr wrap="none" rtlCol="0">
            <a:spAutoFit/>
          </a:bodyPr>
          <a:lstStyle/>
          <a:p>
            <a:r>
              <a:rPr lang="en-US" sz="3000" dirty="0"/>
              <a:t>More Data for Pre-training</a:t>
            </a:r>
          </a:p>
        </p:txBody>
      </p:sp>
    </p:spTree>
    <p:custDataLst>
      <p:tags r:id="rId1"/>
    </p:custDataLst>
    <p:extLst>
      <p:ext uri="{BB962C8B-B14F-4D97-AF65-F5344CB8AC3E}">
        <p14:creationId xmlns:p14="http://schemas.microsoft.com/office/powerpoint/2010/main" val="37723546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294</a:t>
            </a:fld>
            <a:endParaRPr lang="zh-CN" altLang="en-US"/>
          </a:p>
        </p:txBody>
      </p:sp>
      <p:sp>
        <p:nvSpPr>
          <p:cNvPr id="7" name="文字方塊 6">
            <a:extLst>
              <a:ext uri="{FF2B5EF4-FFF2-40B4-BE49-F238E27FC236}">
                <a16:creationId xmlns:a16="http://schemas.microsoft.com/office/drawing/2014/main" id="{04DECABD-739C-B140-9D8D-8FB43572F2C7}"/>
              </a:ext>
            </a:extLst>
          </p:cNvPr>
          <p:cNvSpPr txBox="1"/>
          <p:nvPr/>
        </p:nvSpPr>
        <p:spPr>
          <a:xfrm>
            <a:off x="1333117" y="1052953"/>
            <a:ext cx="1965795" cy="553998"/>
          </a:xfrm>
          <a:prstGeom prst="rect">
            <a:avLst/>
          </a:prstGeom>
          <a:noFill/>
        </p:spPr>
        <p:txBody>
          <a:bodyPr wrap="none" rtlCol="0">
            <a:spAutoFit/>
          </a:bodyPr>
          <a:lstStyle/>
          <a:p>
            <a:r>
              <a:rPr lang="en-US" sz="3000" dirty="0"/>
              <a:t>More Steps</a:t>
            </a:r>
          </a:p>
        </p:txBody>
      </p:sp>
      <p:pic>
        <p:nvPicPr>
          <p:cNvPr id="5" name="Picture 4">
            <a:extLst>
              <a:ext uri="{FF2B5EF4-FFF2-40B4-BE49-F238E27FC236}">
                <a16:creationId xmlns:a16="http://schemas.microsoft.com/office/drawing/2014/main" id="{92DE974E-B023-EB49-A58C-636AEF757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58" y="1856464"/>
            <a:ext cx="8774283" cy="4353505"/>
          </a:xfrm>
          <a:prstGeom prst="rect">
            <a:avLst/>
          </a:prstGeom>
        </p:spPr>
      </p:pic>
    </p:spTree>
    <p:custDataLst>
      <p:tags r:id="rId1"/>
    </p:custDataLst>
    <p:extLst>
      <p:ext uri="{BB962C8B-B14F-4D97-AF65-F5344CB8AC3E}">
        <p14:creationId xmlns:p14="http://schemas.microsoft.com/office/powerpoint/2010/main" val="9074937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295</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33117" y="1052953"/>
            <a:ext cx="1993751" cy="553998"/>
          </a:xfrm>
          <a:prstGeom prst="rect">
            <a:avLst/>
          </a:prstGeom>
          <a:noFill/>
        </p:spPr>
        <p:txBody>
          <a:bodyPr wrap="none" rtlCol="0">
            <a:spAutoFit/>
          </a:bodyPr>
          <a:lstStyle/>
          <a:p>
            <a:r>
              <a:rPr lang="en-US" sz="3000" dirty="0"/>
              <a:t>Large Batch</a:t>
            </a:r>
          </a:p>
        </p:txBody>
      </p:sp>
      <p:pic>
        <p:nvPicPr>
          <p:cNvPr id="9" name="Picture 8">
            <a:extLst>
              <a:ext uri="{FF2B5EF4-FFF2-40B4-BE49-F238E27FC236}">
                <a16:creationId xmlns:a16="http://schemas.microsoft.com/office/drawing/2014/main" id="{E96ADE43-993D-7446-81D6-8E6A2E5B7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860" y="1606951"/>
            <a:ext cx="6667500" cy="4749800"/>
          </a:xfrm>
          <a:prstGeom prst="rect">
            <a:avLst/>
          </a:prstGeom>
        </p:spPr>
      </p:pic>
    </p:spTree>
    <p:custDataLst>
      <p:tags r:id="rId1"/>
    </p:custDataLst>
    <p:extLst>
      <p:ext uri="{BB962C8B-B14F-4D97-AF65-F5344CB8AC3E}">
        <p14:creationId xmlns:p14="http://schemas.microsoft.com/office/powerpoint/2010/main" val="32620934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61733" y="204632"/>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296</a:t>
            </a:fld>
            <a:endParaRPr lang="zh-CN" altLang="en-US"/>
          </a:p>
        </p:txBody>
      </p:sp>
      <p:sp>
        <p:nvSpPr>
          <p:cNvPr id="8" name="文字方塊 6">
            <a:extLst>
              <a:ext uri="{FF2B5EF4-FFF2-40B4-BE49-F238E27FC236}">
                <a16:creationId xmlns:a16="http://schemas.microsoft.com/office/drawing/2014/main" id="{5D9CB513-53F8-EB46-927C-B8E8BBFF8DCC}"/>
              </a:ext>
            </a:extLst>
          </p:cNvPr>
          <p:cNvSpPr txBox="1"/>
          <p:nvPr/>
        </p:nvSpPr>
        <p:spPr>
          <a:xfrm>
            <a:off x="1349020" y="888308"/>
            <a:ext cx="4115422" cy="553998"/>
          </a:xfrm>
          <a:prstGeom prst="rect">
            <a:avLst/>
          </a:prstGeom>
          <a:noFill/>
        </p:spPr>
        <p:txBody>
          <a:bodyPr wrap="none" rtlCol="0">
            <a:spAutoFit/>
          </a:bodyPr>
          <a:lstStyle/>
          <a:p>
            <a:r>
              <a:rPr lang="en-US" sz="3000" strike="sngStrike" dirty="0">
                <a:solidFill>
                  <a:srgbClr val="FF0000"/>
                </a:solidFill>
              </a:rPr>
              <a:t>Next Sentence Prediction</a:t>
            </a:r>
          </a:p>
        </p:txBody>
      </p:sp>
      <p:sp>
        <p:nvSpPr>
          <p:cNvPr id="4" name="Rectangle 3">
            <a:extLst>
              <a:ext uri="{FF2B5EF4-FFF2-40B4-BE49-F238E27FC236}">
                <a16:creationId xmlns:a16="http://schemas.microsoft.com/office/drawing/2014/main" id="{8BD3969A-F24E-2B4D-9EA8-994F25618026}"/>
              </a:ext>
            </a:extLst>
          </p:cNvPr>
          <p:cNvSpPr/>
          <p:nvPr/>
        </p:nvSpPr>
        <p:spPr>
          <a:xfrm>
            <a:off x="1211248" y="1495044"/>
            <a:ext cx="9919915" cy="5226431"/>
          </a:xfrm>
          <a:prstGeom prst="rect">
            <a:avLst/>
          </a:prstGeom>
        </p:spPr>
        <p:txBody>
          <a:bodyPr wrap="square">
            <a:spAutoFit/>
          </a:bodyPr>
          <a:lstStyle/>
          <a:p>
            <a:pPr>
              <a:lnSpc>
                <a:spcPct val="150000"/>
              </a:lnSpc>
            </a:pPr>
            <a:r>
              <a:rPr lang="en-US" sz="2500" dirty="0">
                <a:latin typeface="NimbusRomNo9L"/>
              </a:rPr>
              <a:t>We next compare training without the NSP loss and training with blocks of text from a single document (DOC-SENTENCES). </a:t>
            </a:r>
          </a:p>
          <a:p>
            <a:pPr>
              <a:lnSpc>
                <a:spcPct val="150000"/>
              </a:lnSpc>
            </a:pPr>
            <a:endParaRPr lang="en-US" sz="2500" dirty="0">
              <a:latin typeface="NimbusRomNo9L"/>
            </a:endParaRPr>
          </a:p>
          <a:p>
            <a:pPr>
              <a:lnSpc>
                <a:spcPct val="150000"/>
              </a:lnSpc>
            </a:pPr>
            <a:r>
              <a:rPr lang="en-US" sz="2500" dirty="0">
                <a:latin typeface="NimbusRomNo9L"/>
              </a:rPr>
              <a:t>We find that this setting outperforms the originally published BERT</a:t>
            </a:r>
            <a:r>
              <a:rPr lang="en-US" baseline="-25000" dirty="0">
                <a:latin typeface="NimbusRomNo9L"/>
              </a:rPr>
              <a:t>BASE</a:t>
            </a:r>
            <a:r>
              <a:rPr lang="en-US" sz="2500" dirty="0">
                <a:latin typeface="NimbusRomNo9L"/>
              </a:rPr>
              <a:t> results and that </a:t>
            </a:r>
            <a:r>
              <a:rPr lang="en-US" sz="2500" b="1" dirty="0">
                <a:latin typeface="NimbusRomNo9L"/>
              </a:rPr>
              <a:t>removing the NSP loss matches or slightly improves downstream task performance</a:t>
            </a:r>
            <a:r>
              <a:rPr lang="en-US" sz="2500" dirty="0">
                <a:latin typeface="NimbusRomNo9L"/>
              </a:rPr>
              <a:t>, in contrast to </a:t>
            </a:r>
            <a:r>
              <a:rPr lang="en-US" sz="2500" dirty="0">
                <a:solidFill>
                  <a:srgbClr val="00007F"/>
                </a:solidFill>
                <a:latin typeface="NimbusRomNo9L"/>
              </a:rPr>
              <a:t>Devlin et al. </a:t>
            </a:r>
            <a:r>
              <a:rPr lang="en-US" sz="2500" dirty="0">
                <a:latin typeface="NimbusRomNo9L"/>
              </a:rPr>
              <a:t>(</a:t>
            </a:r>
            <a:r>
              <a:rPr lang="en-US" sz="2500" dirty="0">
                <a:solidFill>
                  <a:srgbClr val="00007F"/>
                </a:solidFill>
                <a:latin typeface="NimbusRomNo9L"/>
              </a:rPr>
              <a:t>2019</a:t>
            </a:r>
            <a:r>
              <a:rPr lang="en-US" sz="2500" dirty="0">
                <a:latin typeface="NimbusRomNo9L"/>
              </a:rPr>
              <a:t>). </a:t>
            </a:r>
          </a:p>
          <a:p>
            <a:pPr>
              <a:lnSpc>
                <a:spcPct val="150000"/>
              </a:lnSpc>
            </a:pPr>
            <a:endParaRPr lang="en-US" sz="2500" dirty="0">
              <a:latin typeface="NimbusRomNo9L"/>
            </a:endParaRPr>
          </a:p>
          <a:p>
            <a:pPr>
              <a:lnSpc>
                <a:spcPct val="150000"/>
              </a:lnSpc>
            </a:pPr>
            <a:r>
              <a:rPr lang="en-US" sz="2500" dirty="0">
                <a:latin typeface="NimbusRomNo9L"/>
              </a:rPr>
              <a:t>It is possible that the original BERT implementation may only have removed the loss term while still retaining the </a:t>
            </a:r>
            <a:r>
              <a:rPr lang="en-US" sz="2000" dirty="0">
                <a:latin typeface="Droid Sans Mono Slashed for Pow" panose="020B0609030804020204" pitchFamily="49" charset="0"/>
                <a:ea typeface="Droid Sans Mono Slashed for Pow" panose="020B0609030804020204" pitchFamily="49" charset="0"/>
                <a:cs typeface="Droid Sans Mono Slashed for Pow" panose="020B0609030804020204" pitchFamily="49" charset="0"/>
              </a:rPr>
              <a:t>SEGMENT-PAIR</a:t>
            </a:r>
            <a:r>
              <a:rPr lang="en-US" sz="2500" dirty="0">
                <a:latin typeface="NimbusRomNo9L"/>
              </a:rPr>
              <a:t> input format. </a:t>
            </a:r>
            <a:endParaRPr lang="en-US" sz="2500" dirty="0"/>
          </a:p>
        </p:txBody>
      </p:sp>
    </p:spTree>
    <p:custDataLst>
      <p:tags r:id="rId1"/>
    </p:custDataLst>
    <p:extLst>
      <p:ext uri="{BB962C8B-B14F-4D97-AF65-F5344CB8AC3E}">
        <p14:creationId xmlns:p14="http://schemas.microsoft.com/office/powerpoint/2010/main" val="3695446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297</a:t>
            </a:fld>
            <a:endParaRPr lang="zh-CN" altLang="en-US"/>
          </a:p>
        </p:txBody>
      </p:sp>
      <p:pic>
        <p:nvPicPr>
          <p:cNvPr id="7" name="Picture 6">
            <a:extLst>
              <a:ext uri="{FF2B5EF4-FFF2-40B4-BE49-F238E27FC236}">
                <a16:creationId xmlns:a16="http://schemas.microsoft.com/office/drawing/2014/main" id="{E0145F16-DDAB-7946-B07C-0C694A72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344" y="1683563"/>
            <a:ext cx="7839312" cy="4133077"/>
          </a:xfrm>
          <a:prstGeom prst="rect">
            <a:avLst/>
          </a:prstGeom>
        </p:spPr>
      </p:pic>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4115422" cy="553998"/>
          </a:xfrm>
          <a:prstGeom prst="rect">
            <a:avLst/>
          </a:prstGeom>
          <a:noFill/>
        </p:spPr>
        <p:txBody>
          <a:bodyPr wrap="none" rtlCol="0">
            <a:spAutoFit/>
          </a:bodyPr>
          <a:lstStyle/>
          <a:p>
            <a:r>
              <a:rPr lang="en-US" sz="3000" dirty="0"/>
              <a:t>Next Sentence Prediction</a:t>
            </a:r>
          </a:p>
        </p:txBody>
      </p:sp>
    </p:spTree>
    <p:custDataLst>
      <p:tags r:id="rId1"/>
    </p:custDataLst>
    <p:extLst>
      <p:ext uri="{BB962C8B-B14F-4D97-AF65-F5344CB8AC3E}">
        <p14:creationId xmlns:p14="http://schemas.microsoft.com/office/powerpoint/2010/main" val="594997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F5413EAC-BA70-984B-AE75-EAA425086754}"/>
              </a:ext>
            </a:extLst>
          </p:cNvPr>
          <p:cNvSpPr txBox="1"/>
          <p:nvPr/>
        </p:nvSpPr>
        <p:spPr>
          <a:xfrm>
            <a:off x="345830" y="369277"/>
            <a:ext cx="3723520" cy="553998"/>
          </a:xfrm>
          <a:prstGeom prst="rect">
            <a:avLst/>
          </a:prstGeom>
          <a:noFill/>
        </p:spPr>
        <p:txBody>
          <a:bodyPr wrap="none" rtlCol="0">
            <a:spAutoFit/>
          </a:bodyPr>
          <a:lstStyle/>
          <a:p>
            <a:r>
              <a:rPr lang="en-US" sz="3000" dirty="0"/>
              <a:t>Comparison with BERT</a:t>
            </a:r>
          </a:p>
        </p:txBody>
      </p:sp>
      <p:sp>
        <p:nvSpPr>
          <p:cNvPr id="2" name="文字方塊 1">
            <a:extLst>
              <a:ext uri="{FF2B5EF4-FFF2-40B4-BE49-F238E27FC236}">
                <a16:creationId xmlns:a16="http://schemas.microsoft.com/office/drawing/2014/main" id="{3B38CBD5-C4B8-4B1E-918E-430A005A489C}"/>
              </a:ext>
            </a:extLst>
          </p:cNvPr>
          <p:cNvSpPr txBox="1"/>
          <p:nvPr/>
        </p:nvSpPr>
        <p:spPr>
          <a:xfrm>
            <a:off x="453006" y="1551963"/>
            <a:ext cx="184731" cy="369332"/>
          </a:xfrm>
          <a:prstGeom prst="rect">
            <a:avLst/>
          </a:prstGeom>
          <a:noFill/>
        </p:spPr>
        <p:txBody>
          <a:bodyPr wrap="none" rtlCol="0">
            <a:spAutoFit/>
          </a:bodyPr>
          <a:lstStyle/>
          <a:p>
            <a:endParaRPr lang="en-US" dirty="0"/>
          </a:p>
        </p:txBody>
      </p:sp>
      <p:sp>
        <p:nvSpPr>
          <p:cNvPr id="6" name="投影片編號版面配置區 5">
            <a:extLst>
              <a:ext uri="{FF2B5EF4-FFF2-40B4-BE49-F238E27FC236}">
                <a16:creationId xmlns:a16="http://schemas.microsoft.com/office/drawing/2014/main" id="{984AFB7A-C606-423D-8BB9-65B08E5822BD}"/>
              </a:ext>
            </a:extLst>
          </p:cNvPr>
          <p:cNvSpPr>
            <a:spLocks noGrp="1"/>
          </p:cNvSpPr>
          <p:nvPr>
            <p:ph type="sldNum" sz="quarter" idx="12"/>
          </p:nvPr>
        </p:nvSpPr>
        <p:spPr/>
        <p:txBody>
          <a:bodyPr/>
          <a:lstStyle/>
          <a:p>
            <a:fld id="{565CE74E-AB26-4998-AD42-012C4C1AD076}" type="slidenum">
              <a:rPr lang="zh-CN" altLang="en-US" smtClean="0"/>
              <a:t>298</a:t>
            </a:fld>
            <a:endParaRPr lang="zh-CN" altLang="en-US"/>
          </a:p>
        </p:txBody>
      </p:sp>
      <p:sp>
        <p:nvSpPr>
          <p:cNvPr id="9" name="文字方塊 6">
            <a:extLst>
              <a:ext uri="{FF2B5EF4-FFF2-40B4-BE49-F238E27FC236}">
                <a16:creationId xmlns:a16="http://schemas.microsoft.com/office/drawing/2014/main" id="{3609F58A-B4B7-2C4B-BD59-209C9D1B0972}"/>
              </a:ext>
            </a:extLst>
          </p:cNvPr>
          <p:cNvSpPr txBox="1"/>
          <p:nvPr/>
        </p:nvSpPr>
        <p:spPr>
          <a:xfrm>
            <a:off x="1333117" y="1052953"/>
            <a:ext cx="2330703" cy="553998"/>
          </a:xfrm>
          <a:prstGeom prst="rect">
            <a:avLst/>
          </a:prstGeom>
          <a:noFill/>
        </p:spPr>
        <p:txBody>
          <a:bodyPr wrap="none" rtlCol="0">
            <a:spAutoFit/>
          </a:bodyPr>
          <a:lstStyle/>
          <a:p>
            <a:r>
              <a:rPr lang="en-US" sz="3000" dirty="0"/>
              <a:t>Text Encoding</a:t>
            </a:r>
          </a:p>
        </p:txBody>
      </p:sp>
      <p:sp>
        <p:nvSpPr>
          <p:cNvPr id="4" name="TextBox 3">
            <a:extLst>
              <a:ext uri="{FF2B5EF4-FFF2-40B4-BE49-F238E27FC236}">
                <a16:creationId xmlns:a16="http://schemas.microsoft.com/office/drawing/2014/main" id="{452451A2-5008-BB44-BA16-72051802C3C6}"/>
              </a:ext>
            </a:extLst>
          </p:cNvPr>
          <p:cNvSpPr txBox="1"/>
          <p:nvPr/>
        </p:nvSpPr>
        <p:spPr>
          <a:xfrm>
            <a:off x="2207590" y="3012461"/>
            <a:ext cx="5168347" cy="477054"/>
          </a:xfrm>
          <a:prstGeom prst="rect">
            <a:avLst/>
          </a:prstGeom>
          <a:noFill/>
        </p:spPr>
        <p:txBody>
          <a:bodyPr wrap="square" rtlCol="0">
            <a:spAutoFit/>
          </a:bodyPr>
          <a:lstStyle/>
          <a:p>
            <a:r>
              <a:rPr lang="en-US" sz="2500" dirty="0"/>
              <a:t>BERT: </a:t>
            </a:r>
            <a:r>
              <a:rPr lang="en-US" sz="2500" dirty="0" err="1"/>
              <a:t>WordPiece</a:t>
            </a:r>
            <a:endParaRPr lang="en-US" sz="2500" dirty="0"/>
          </a:p>
        </p:txBody>
      </p:sp>
      <p:sp>
        <p:nvSpPr>
          <p:cNvPr id="8" name="TextBox 7">
            <a:extLst>
              <a:ext uri="{FF2B5EF4-FFF2-40B4-BE49-F238E27FC236}">
                <a16:creationId xmlns:a16="http://schemas.microsoft.com/office/drawing/2014/main" id="{3EF4DC5E-D454-8E44-8A65-588F5BDC2AD8}"/>
              </a:ext>
            </a:extLst>
          </p:cNvPr>
          <p:cNvSpPr txBox="1"/>
          <p:nvPr/>
        </p:nvSpPr>
        <p:spPr>
          <a:xfrm>
            <a:off x="2207590" y="2328785"/>
            <a:ext cx="8184765" cy="477054"/>
          </a:xfrm>
          <a:prstGeom prst="rect">
            <a:avLst/>
          </a:prstGeom>
          <a:noFill/>
        </p:spPr>
        <p:txBody>
          <a:bodyPr wrap="square" rtlCol="0">
            <a:spAutoFit/>
          </a:bodyPr>
          <a:lstStyle/>
          <a:p>
            <a:r>
              <a:rPr lang="en-US" sz="2500" dirty="0" err="1"/>
              <a:t>RoBERTa</a:t>
            </a:r>
            <a:r>
              <a:rPr lang="en-US" sz="2500" dirty="0"/>
              <a:t>:  Byte Encoding BPE (Byte Pair Encoding)</a:t>
            </a:r>
          </a:p>
        </p:txBody>
      </p:sp>
    </p:spTree>
    <p:custDataLst>
      <p:tags r:id="rId1"/>
    </p:custDataLst>
    <p:extLst>
      <p:ext uri="{BB962C8B-B14F-4D97-AF65-F5344CB8AC3E}">
        <p14:creationId xmlns:p14="http://schemas.microsoft.com/office/powerpoint/2010/main" val="4649794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341632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Transformer </a:t>
            </a:r>
          </a:p>
          <a:p>
            <a:pPr algn="ctr"/>
            <a:r>
              <a:rPr lang="en-US" altLang="zh-TW" sz="5400" dirty="0">
                <a:ln w="0"/>
                <a:effectLst>
                  <a:outerShdw blurRad="38100" dist="19050" dir="2700000" algn="tl" rotWithShape="0">
                    <a:schemeClr val="dk1">
                      <a:alpha val="40000"/>
                    </a:schemeClr>
                  </a:outerShdw>
                </a:effectLst>
              </a:rPr>
              <a:t>(BERT, </a:t>
            </a:r>
            <a:r>
              <a:rPr lang="en-US" altLang="zh-TW" sz="5400" dirty="0" err="1">
                <a:ln w="0"/>
                <a:effectLst>
                  <a:outerShdw blurRad="38100" dist="19050" dir="2700000" algn="tl" rotWithShape="0">
                    <a:schemeClr val="dk1">
                      <a:alpha val="40000"/>
                    </a:schemeClr>
                  </a:outerShdw>
                </a:effectLst>
              </a:rPr>
              <a:t>RoBERTa</a:t>
            </a:r>
            <a:r>
              <a:rPr lang="en-US" altLang="zh-TW" sz="5400" dirty="0">
                <a:ln w="0"/>
                <a:effectLst>
                  <a:outerShdw blurRad="38100" dist="19050" dir="2700000" algn="tl" rotWithShape="0">
                    <a:schemeClr val="dk1">
                      <a:alpha val="40000"/>
                    </a:schemeClr>
                  </a:outerShdw>
                </a:effectLst>
              </a:rPr>
              <a:t>, </a:t>
            </a:r>
            <a:r>
              <a:rPr lang="en-US" altLang="zh-TW" sz="5400" dirty="0" err="1">
                <a:ln w="0"/>
                <a:effectLst>
                  <a:outerShdw blurRad="38100" dist="19050" dir="2700000" algn="tl" rotWithShape="0">
                    <a:schemeClr val="dk1">
                      <a:alpha val="40000"/>
                    </a:schemeClr>
                  </a:outerShdw>
                </a:effectLst>
              </a:rPr>
              <a:t>XLNet</a:t>
            </a:r>
            <a:r>
              <a:rPr lang="en-US" altLang="zh-TW" sz="5400" dirty="0">
                <a:ln w="0"/>
                <a:effectLst>
                  <a:outerShdw blurRad="38100" dist="19050" dir="2700000" algn="tl" rotWithShape="0">
                    <a:schemeClr val="dk1">
                      <a:alpha val="40000"/>
                    </a:schemeClr>
                  </a:outerShdw>
                </a:effectLst>
              </a:rPr>
              <a:t>, </a:t>
            </a:r>
            <a:r>
              <a:rPr lang="en-US" altLang="zh-TW" sz="5400" dirty="0" err="1">
                <a:ln w="0"/>
                <a:effectLst>
                  <a:outerShdw blurRad="38100" dist="19050" dir="2700000" algn="tl" rotWithShape="0">
                    <a:schemeClr val="dk1">
                      <a:alpha val="40000"/>
                    </a:schemeClr>
                  </a:outerShdw>
                </a:effectLst>
              </a:rPr>
              <a:t>distilBERT</a:t>
            </a:r>
            <a:r>
              <a:rPr lang="en-US" altLang="zh-TW" sz="5400" dirty="0">
                <a:ln w="0"/>
                <a:effectLst>
                  <a:outerShdw blurRad="38100" dist="19050" dir="2700000" algn="tl" rotWithShape="0">
                    <a:schemeClr val="dk1">
                      <a:alpha val="40000"/>
                    </a:schemeClr>
                  </a:outerShdw>
                </a:effectLst>
              </a:rPr>
              <a: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299</a:t>
            </a:fld>
            <a:endParaRPr lang="zh-CN" altLang="en-US"/>
          </a:p>
        </p:txBody>
      </p:sp>
    </p:spTree>
    <p:custDataLst>
      <p:tags r:id="rId1"/>
    </p:custDataLst>
    <p:extLst>
      <p:ext uri="{BB962C8B-B14F-4D97-AF65-F5344CB8AC3E}">
        <p14:creationId xmlns:p14="http://schemas.microsoft.com/office/powerpoint/2010/main" val="19667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DD19EA79-0FF9-4FD4-95F7-009E8E043530}"/>
              </a:ext>
            </a:extLst>
          </p:cNvPr>
          <p:cNvPicPr>
            <a:picLocks noChangeAspect="1"/>
          </p:cNvPicPr>
          <p:nvPr/>
        </p:nvPicPr>
        <p:blipFill>
          <a:blip r:embed="rId2"/>
          <a:stretch>
            <a:fillRect/>
          </a:stretch>
        </p:blipFill>
        <p:spPr>
          <a:xfrm>
            <a:off x="4300314" y="0"/>
            <a:ext cx="6275956" cy="6858000"/>
          </a:xfrm>
          <a:prstGeom prst="rect">
            <a:avLst/>
          </a:prstGeom>
        </p:spPr>
      </p:pic>
      <p:sp>
        <p:nvSpPr>
          <p:cNvPr id="2" name="文字方塊 1">
            <a:extLst>
              <a:ext uri="{FF2B5EF4-FFF2-40B4-BE49-F238E27FC236}">
                <a16:creationId xmlns:a16="http://schemas.microsoft.com/office/drawing/2014/main" id="{B16BC9FC-58C4-4325-B8FC-9471AADBDB9C}"/>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3" name="文字方塊 2">
            <a:extLst>
              <a:ext uri="{FF2B5EF4-FFF2-40B4-BE49-F238E27FC236}">
                <a16:creationId xmlns:a16="http://schemas.microsoft.com/office/drawing/2014/main" id="{2CEFB84A-DB04-4ED0-AE32-C9B9801B649A}"/>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4" name="投影片編號版面配置區 3">
            <a:extLst>
              <a:ext uri="{FF2B5EF4-FFF2-40B4-BE49-F238E27FC236}">
                <a16:creationId xmlns:a16="http://schemas.microsoft.com/office/drawing/2014/main" id="{D8CA314D-C9C1-45D6-9A5F-6EE8CE68D849}"/>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59BFC029-758D-C849-9228-7D2FD68EE253}"/>
              </a:ext>
            </a:extLst>
          </p:cNvPr>
          <p:cNvSpPr txBox="1"/>
          <p:nvPr/>
        </p:nvSpPr>
        <p:spPr>
          <a:xfrm>
            <a:off x="808331" y="1038512"/>
            <a:ext cx="1609736" cy="477054"/>
          </a:xfrm>
          <a:prstGeom prst="rect">
            <a:avLst/>
          </a:prstGeom>
          <a:noFill/>
        </p:spPr>
        <p:txBody>
          <a:bodyPr wrap="none" rtlCol="0">
            <a:spAutoFit/>
          </a:bodyPr>
          <a:lstStyle/>
          <a:p>
            <a:r>
              <a:rPr lang="en-US" sz="2500" dirty="0"/>
              <a:t>1.  Sigmoid</a:t>
            </a:r>
          </a:p>
        </p:txBody>
      </p:sp>
      <p:sp>
        <p:nvSpPr>
          <p:cNvPr id="8" name="文字方塊 6">
            <a:extLst>
              <a:ext uri="{FF2B5EF4-FFF2-40B4-BE49-F238E27FC236}">
                <a16:creationId xmlns:a16="http://schemas.microsoft.com/office/drawing/2014/main" id="{7482D692-38E4-C64A-8887-29E66E27E8EA}"/>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D269ABA8-C735-4F1C-82ED-1BC608381F5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Picture 3">
            <a:extLst>
              <a:ext uri="{FF2B5EF4-FFF2-40B4-BE49-F238E27FC236}">
                <a16:creationId xmlns:a16="http://schemas.microsoft.com/office/drawing/2014/main" id="{082C59EF-50DC-724C-9C82-1202B2F27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46" y="1702402"/>
            <a:ext cx="4771968" cy="4205478"/>
          </a:xfrm>
          <a:prstGeom prst="rect">
            <a:avLst/>
          </a:prstGeom>
        </p:spPr>
      </p:pic>
      <p:pic>
        <p:nvPicPr>
          <p:cNvPr id="9" name="Picture 8">
            <a:extLst>
              <a:ext uri="{FF2B5EF4-FFF2-40B4-BE49-F238E27FC236}">
                <a16:creationId xmlns:a16="http://schemas.microsoft.com/office/drawing/2014/main" id="{B01A467A-DE0A-DD4E-814E-4F745C0F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15" y="5568950"/>
            <a:ext cx="2902573" cy="787400"/>
          </a:xfrm>
          <a:prstGeom prst="rect">
            <a:avLst/>
          </a:prstGeom>
        </p:spPr>
      </p:pic>
      <p:pic>
        <p:nvPicPr>
          <p:cNvPr id="12" name="Picture 11">
            <a:extLst>
              <a:ext uri="{FF2B5EF4-FFF2-40B4-BE49-F238E27FC236}">
                <a16:creationId xmlns:a16="http://schemas.microsoft.com/office/drawing/2014/main" id="{869C1631-8A9D-584A-92E5-208F21B9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87" y="1038512"/>
            <a:ext cx="5099955" cy="4232376"/>
          </a:xfrm>
          <a:prstGeom prst="rect">
            <a:avLst/>
          </a:prstGeom>
        </p:spPr>
      </p:pic>
      <p:sp>
        <p:nvSpPr>
          <p:cNvPr id="13" name="TextBox 12">
            <a:extLst>
              <a:ext uri="{FF2B5EF4-FFF2-40B4-BE49-F238E27FC236}">
                <a16:creationId xmlns:a16="http://schemas.microsoft.com/office/drawing/2014/main" id="{0C0EAC78-65A9-204F-9344-3F97E1510848}"/>
              </a:ext>
            </a:extLst>
          </p:cNvPr>
          <p:cNvSpPr txBox="1"/>
          <p:nvPr/>
        </p:nvSpPr>
        <p:spPr>
          <a:xfrm>
            <a:off x="7298870" y="5845629"/>
            <a:ext cx="4645479" cy="461665"/>
          </a:xfrm>
          <a:prstGeom prst="rect">
            <a:avLst/>
          </a:prstGeom>
          <a:noFill/>
        </p:spPr>
        <p:txBody>
          <a:bodyPr wrap="square" rtlCol="0">
            <a:spAutoFit/>
          </a:bodyPr>
          <a:lstStyle/>
          <a:p>
            <a:r>
              <a:rPr lang="en-US" sz="2400" dirty="0"/>
              <a:t>Problem: Gradient Vanishing</a:t>
            </a:r>
          </a:p>
        </p:txBody>
      </p:sp>
    </p:spTree>
    <p:extLst>
      <p:ext uri="{BB962C8B-B14F-4D97-AF65-F5344CB8AC3E}">
        <p14:creationId xmlns:p14="http://schemas.microsoft.com/office/powerpoint/2010/main" val="255567885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 Lite BERT</a:t>
            </a:r>
          </a:p>
          <a:p>
            <a:pPr algn="ctr"/>
            <a:r>
              <a:rPr lang="en-US" altLang="zh-TW" sz="5400" dirty="0">
                <a:ln w="0"/>
                <a:effectLst>
                  <a:outerShdw blurRad="38100" dist="19050" dir="2700000" algn="tl" rotWithShape="0">
                    <a:schemeClr val="dk1">
                      <a:alpha val="40000"/>
                    </a:schemeClr>
                  </a:outerShdw>
                </a:effectLst>
              </a:rPr>
              <a:t>(ALBERT)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300</a:t>
            </a:fld>
            <a:endParaRPr lang="zh-CN" altLang="en-US"/>
          </a:p>
        </p:txBody>
      </p:sp>
    </p:spTree>
    <p:custDataLst>
      <p:tags r:id="rId1"/>
    </p:custDataLst>
    <p:extLst>
      <p:ext uri="{BB962C8B-B14F-4D97-AF65-F5344CB8AC3E}">
        <p14:creationId xmlns:p14="http://schemas.microsoft.com/office/powerpoint/2010/main" val="6301090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ALBERT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301</a:t>
            </a:fld>
            <a:endParaRPr lang="zh-CN" altLang="en-US"/>
          </a:p>
        </p:txBody>
      </p:sp>
    </p:spTree>
    <p:custDataLst>
      <p:tags r:id="rId1"/>
    </p:custDataLst>
    <p:extLst>
      <p:ext uri="{BB962C8B-B14F-4D97-AF65-F5344CB8AC3E}">
        <p14:creationId xmlns:p14="http://schemas.microsoft.com/office/powerpoint/2010/main" val="236785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302</a:t>
            </a:fld>
            <a:endParaRPr lang="zh-CN" altLang="en-US"/>
          </a:p>
        </p:txBody>
      </p:sp>
    </p:spTree>
    <p:custDataLst>
      <p:tags r:id="rId1"/>
    </p:custDataLst>
    <p:extLst>
      <p:ext uri="{BB962C8B-B14F-4D97-AF65-F5344CB8AC3E}">
        <p14:creationId xmlns:p14="http://schemas.microsoft.com/office/powerpoint/2010/main" val="4914727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Demo: Sentiment Analysis</a:t>
            </a:r>
          </a:p>
          <a:p>
            <a:pPr algn="ctr"/>
            <a:r>
              <a:rPr lang="en-US" altLang="zh-TW" sz="5400" dirty="0">
                <a:ln w="0"/>
                <a:effectLst>
                  <a:outerShdw blurRad="38100" dist="19050" dir="2700000" algn="tl" rotWithShape="0">
                    <a:schemeClr val="dk1">
                      <a:alpha val="40000"/>
                    </a:schemeClr>
                  </a:outerShdw>
                </a:effectLst>
              </a:rPr>
              <a:t>using BART</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303</a:t>
            </a:fld>
            <a:endParaRPr lang="zh-CN" altLang="en-US"/>
          </a:p>
        </p:txBody>
      </p:sp>
    </p:spTree>
    <p:custDataLst>
      <p:tags r:id="rId1"/>
    </p:custDataLst>
    <p:extLst>
      <p:ext uri="{BB962C8B-B14F-4D97-AF65-F5344CB8AC3E}">
        <p14:creationId xmlns:p14="http://schemas.microsoft.com/office/powerpoint/2010/main" val="13367644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Auto-Encoder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304</a:t>
            </a:fld>
            <a:endParaRPr lang="zh-CN" altLang="en-US"/>
          </a:p>
        </p:txBody>
      </p:sp>
    </p:spTree>
    <p:custDataLst>
      <p:tags r:id="rId1"/>
    </p:custDataLst>
    <p:extLst>
      <p:ext uri="{BB962C8B-B14F-4D97-AF65-F5344CB8AC3E}">
        <p14:creationId xmlns:p14="http://schemas.microsoft.com/office/powerpoint/2010/main" val="27105402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923330"/>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Hidden Markov Model</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305</a:t>
            </a:fld>
            <a:endParaRPr lang="zh-CN" altLang="en-US"/>
          </a:p>
        </p:txBody>
      </p:sp>
    </p:spTree>
    <p:custDataLst>
      <p:tags r:id="rId1"/>
    </p:custDataLst>
    <p:extLst>
      <p:ext uri="{BB962C8B-B14F-4D97-AF65-F5344CB8AC3E}">
        <p14:creationId xmlns:p14="http://schemas.microsoft.com/office/powerpoint/2010/main" val="4714901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1805404" y="2207901"/>
            <a:ext cx="8581191" cy="1754326"/>
          </a:xfrm>
          <a:prstGeom prst="rect">
            <a:avLst/>
          </a:prstGeom>
          <a:noFill/>
        </p:spPr>
        <p:txBody>
          <a:bodyPr wrap="squar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Named Entity Recognition</a:t>
            </a:r>
          </a:p>
          <a:p>
            <a:pPr algn="ctr"/>
            <a:r>
              <a:rPr lang="en-US" altLang="zh-TW" sz="5400" dirty="0">
                <a:ln w="0"/>
                <a:effectLst>
                  <a:outerShdw blurRad="38100" dist="19050" dir="2700000" algn="tl" rotWithShape="0">
                    <a:schemeClr val="dk1">
                      <a:alpha val="40000"/>
                    </a:schemeClr>
                  </a:outerShdw>
                </a:effectLst>
              </a:rPr>
              <a:t>(NER)</a:t>
            </a:r>
          </a:p>
        </p:txBody>
      </p:sp>
      <p:sp>
        <p:nvSpPr>
          <p:cNvPr id="2" name="投影片編號版面配置區 1">
            <a:extLst>
              <a:ext uri="{FF2B5EF4-FFF2-40B4-BE49-F238E27FC236}">
                <a16:creationId xmlns:a16="http://schemas.microsoft.com/office/drawing/2014/main" id="{531E2453-F9CC-4881-B8CA-E963CB95C165}"/>
              </a:ext>
            </a:extLst>
          </p:cNvPr>
          <p:cNvSpPr>
            <a:spLocks noGrp="1"/>
          </p:cNvSpPr>
          <p:nvPr>
            <p:ph type="sldNum" sz="quarter" idx="12"/>
          </p:nvPr>
        </p:nvSpPr>
        <p:spPr/>
        <p:txBody>
          <a:bodyPr/>
          <a:lstStyle/>
          <a:p>
            <a:fld id="{565CE74E-AB26-4998-AD42-012C4C1AD076}" type="slidenum">
              <a:rPr lang="zh-CN" altLang="en-US" smtClean="0"/>
              <a:t>306</a:t>
            </a:fld>
            <a:endParaRPr lang="zh-CN" altLang="en-US"/>
          </a:p>
        </p:txBody>
      </p:sp>
    </p:spTree>
    <p:custDataLst>
      <p:tags r:id="rId1"/>
    </p:custDataLst>
    <p:extLst>
      <p:ext uri="{BB962C8B-B14F-4D97-AF65-F5344CB8AC3E}">
        <p14:creationId xmlns:p14="http://schemas.microsoft.com/office/powerpoint/2010/main" val="1114306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E872C69E-E9B8-F346-A50C-13A18E1E73DB}"/>
              </a:ext>
            </a:extLst>
          </p:cNvPr>
          <p:cNvSpPr txBox="1"/>
          <p:nvPr/>
        </p:nvSpPr>
        <p:spPr>
          <a:xfrm>
            <a:off x="987879" y="5925463"/>
            <a:ext cx="4338688"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Dead </a:t>
            </a:r>
            <a:r>
              <a:rPr lang="en-US" sz="2200" dirty="0" err="1"/>
              <a:t>ReLU</a:t>
            </a:r>
            <a:r>
              <a:rPr lang="en-US" sz="2200" dirty="0"/>
              <a:t> Problem -&gt; </a:t>
            </a:r>
            <a:r>
              <a:rPr lang="en-US" sz="2200" dirty="0" err="1"/>
              <a:t>LeakyReLU</a:t>
            </a:r>
            <a:endParaRPr lang="en-US" sz="2200" dirty="0"/>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pic>
        <p:nvPicPr>
          <p:cNvPr id="11" name="Picture 10">
            <a:extLst>
              <a:ext uri="{FF2B5EF4-FFF2-40B4-BE49-F238E27FC236}">
                <a16:creationId xmlns:a16="http://schemas.microsoft.com/office/drawing/2014/main" id="{46B75F1A-ED53-EA47-935A-11619D7FF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64" y="2214336"/>
            <a:ext cx="2824843" cy="486677"/>
          </a:xfrm>
          <a:prstGeom prst="rect">
            <a:avLst/>
          </a:prstGeom>
        </p:spPr>
      </p:pic>
      <p:pic>
        <p:nvPicPr>
          <p:cNvPr id="13" name="Picture 12">
            <a:extLst>
              <a:ext uri="{FF2B5EF4-FFF2-40B4-BE49-F238E27FC236}">
                <a16:creationId xmlns:a16="http://schemas.microsoft.com/office/drawing/2014/main" id="{FD208FE7-47B9-7C4F-8C10-48006B38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117" y="3050953"/>
            <a:ext cx="2874736" cy="922886"/>
          </a:xfrm>
          <a:prstGeom prst="rect">
            <a:avLst/>
          </a:prstGeom>
        </p:spPr>
      </p:pic>
      <p:sp>
        <p:nvSpPr>
          <p:cNvPr id="14" name="TextBox 13">
            <a:extLst>
              <a:ext uri="{FF2B5EF4-FFF2-40B4-BE49-F238E27FC236}">
                <a16:creationId xmlns:a16="http://schemas.microsoft.com/office/drawing/2014/main" id="{D52F0DEC-4767-2D42-A819-7F7BF4753F97}"/>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Sigmoid</a:t>
            </a:r>
          </a:p>
        </p:txBody>
      </p:sp>
    </p:spTree>
    <p:extLst>
      <p:ext uri="{BB962C8B-B14F-4D97-AF65-F5344CB8AC3E}">
        <p14:creationId xmlns:p14="http://schemas.microsoft.com/office/powerpoint/2010/main" val="182672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459491" cy="507831"/>
          </a:xfrm>
          <a:prstGeom prst="rect">
            <a:avLst/>
          </a:prstGeom>
          <a:noFill/>
        </p:spPr>
        <p:txBody>
          <a:bodyPr wrap="none" rtlCol="0">
            <a:spAutoFit/>
          </a:bodyPr>
          <a:lstStyle/>
          <a:p>
            <a:r>
              <a:rPr lang="en-US" sz="2700" dirty="0"/>
              <a:t>2.  </a:t>
            </a:r>
            <a:r>
              <a:rPr lang="en-US" sz="2700" dirty="0" err="1"/>
              <a:t>ReLU</a:t>
            </a:r>
            <a:r>
              <a:rPr lang="en-US" sz="2700" dirty="0"/>
              <a:t> (Rectified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5" name="Picture 4">
            <a:extLst>
              <a:ext uri="{FF2B5EF4-FFF2-40B4-BE49-F238E27FC236}">
                <a16:creationId xmlns:a16="http://schemas.microsoft.com/office/drawing/2014/main" id="{21704C89-875C-A442-8367-B45E8DB0E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778" y="908050"/>
            <a:ext cx="5989427" cy="4832932"/>
          </a:xfrm>
          <a:prstGeom prst="rect">
            <a:avLst/>
          </a:prstGeom>
        </p:spPr>
      </p:pic>
      <p:sp>
        <p:nvSpPr>
          <p:cNvPr id="10" name="文字方塊 6">
            <a:extLst>
              <a:ext uri="{FF2B5EF4-FFF2-40B4-BE49-F238E27FC236}">
                <a16:creationId xmlns:a16="http://schemas.microsoft.com/office/drawing/2014/main" id="{ECFE5C94-5E67-294C-B655-8CD30325D139}"/>
              </a:ext>
            </a:extLst>
          </p:cNvPr>
          <p:cNvSpPr txBox="1"/>
          <p:nvPr/>
        </p:nvSpPr>
        <p:spPr>
          <a:xfrm>
            <a:off x="992536" y="1819065"/>
            <a:ext cx="3435684"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a:t>Dead </a:t>
            </a:r>
            <a:r>
              <a:rPr lang="en-US" sz="2700" dirty="0" err="1"/>
              <a:t>ReLU</a:t>
            </a:r>
            <a:r>
              <a:rPr lang="en-US" sz="2700" dirty="0"/>
              <a:t> Problem</a:t>
            </a:r>
          </a:p>
        </p:txBody>
      </p:sp>
    </p:spTree>
    <p:extLst>
      <p:ext uri="{BB962C8B-B14F-4D97-AF65-F5344CB8AC3E}">
        <p14:creationId xmlns:p14="http://schemas.microsoft.com/office/powerpoint/2010/main" val="34681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2194127" cy="507831"/>
          </a:xfrm>
          <a:prstGeom prst="rect">
            <a:avLst/>
          </a:prstGeom>
          <a:noFill/>
        </p:spPr>
        <p:txBody>
          <a:bodyPr wrap="none" rtlCol="0">
            <a:spAutoFit/>
          </a:bodyPr>
          <a:lstStyle/>
          <a:p>
            <a:r>
              <a:rPr lang="en-US" sz="2700" dirty="0"/>
              <a:t>3.  </a:t>
            </a:r>
            <a:r>
              <a:rPr lang="en-US" sz="2700" dirty="0" err="1"/>
              <a:t>LeakyReLU</a:t>
            </a:r>
            <a:endParaRPr lang="en-US" sz="2700" dirty="0"/>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2" name="TextBox 11">
            <a:extLst>
              <a:ext uri="{FF2B5EF4-FFF2-40B4-BE49-F238E27FC236}">
                <a16:creationId xmlns:a16="http://schemas.microsoft.com/office/drawing/2014/main" id="{84E60B03-7FB5-DC43-B61E-57B4F67774CE}"/>
              </a:ext>
            </a:extLst>
          </p:cNvPr>
          <p:cNvSpPr txBox="1"/>
          <p:nvPr/>
        </p:nvSpPr>
        <p:spPr>
          <a:xfrm>
            <a:off x="987879" y="5757697"/>
            <a:ext cx="3874074"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t>When p = 0, it becomes </a:t>
            </a:r>
            <a:r>
              <a:rPr lang="en-US" sz="2200" dirty="0" err="1"/>
              <a:t>ReLU</a:t>
            </a:r>
            <a:endParaRPr lang="en-US" sz="2200" dirty="0"/>
          </a:p>
        </p:txBody>
      </p:sp>
      <p:pic>
        <p:nvPicPr>
          <p:cNvPr id="7" name="Picture 6">
            <a:extLst>
              <a:ext uri="{FF2B5EF4-FFF2-40B4-BE49-F238E27FC236}">
                <a16:creationId xmlns:a16="http://schemas.microsoft.com/office/drawing/2014/main" id="{BAC9F4FE-A6FB-E040-8C15-992131389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2609969"/>
            <a:ext cx="3632200" cy="838200"/>
          </a:xfrm>
          <a:prstGeom prst="rect">
            <a:avLst/>
          </a:prstGeom>
        </p:spPr>
      </p:pic>
      <p:sp>
        <p:nvSpPr>
          <p:cNvPr id="10" name="TextBox 9">
            <a:extLst>
              <a:ext uri="{FF2B5EF4-FFF2-40B4-BE49-F238E27FC236}">
                <a16:creationId xmlns:a16="http://schemas.microsoft.com/office/drawing/2014/main" id="{83370C57-551F-6E49-AEF3-E51CE20A4282}"/>
              </a:ext>
            </a:extLst>
          </p:cNvPr>
          <p:cNvSpPr txBox="1"/>
          <p:nvPr/>
        </p:nvSpPr>
        <p:spPr>
          <a:xfrm>
            <a:off x="987879" y="5176157"/>
            <a:ext cx="345349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 with </a:t>
            </a:r>
            <a:r>
              <a:rPr lang="en-US" sz="2400" dirty="0" err="1"/>
              <a:t>ReLU</a:t>
            </a:r>
            <a:endParaRPr lang="en-US" sz="2400" dirty="0"/>
          </a:p>
        </p:txBody>
      </p:sp>
      <p:pic>
        <p:nvPicPr>
          <p:cNvPr id="9" name="Picture 8">
            <a:extLst>
              <a:ext uri="{FF2B5EF4-FFF2-40B4-BE49-F238E27FC236}">
                <a16:creationId xmlns:a16="http://schemas.microsoft.com/office/drawing/2014/main" id="{A33D41F1-3967-5649-82A2-DC92A83BB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386" y="1321147"/>
            <a:ext cx="5591735" cy="4085842"/>
          </a:xfrm>
          <a:prstGeom prst="rect">
            <a:avLst/>
          </a:prstGeom>
        </p:spPr>
      </p:pic>
      <p:pic>
        <p:nvPicPr>
          <p:cNvPr id="14" name="Picture 13">
            <a:extLst>
              <a:ext uri="{FF2B5EF4-FFF2-40B4-BE49-F238E27FC236}">
                <a16:creationId xmlns:a16="http://schemas.microsoft.com/office/drawing/2014/main" id="{900B41E2-EA80-F74D-9255-95F35526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79" y="3717471"/>
            <a:ext cx="3043277" cy="976993"/>
          </a:xfrm>
          <a:prstGeom prst="rect">
            <a:avLst/>
          </a:prstGeom>
        </p:spPr>
      </p:pic>
    </p:spTree>
    <p:extLst>
      <p:ext uri="{BB962C8B-B14F-4D97-AF65-F5344CB8AC3E}">
        <p14:creationId xmlns:p14="http://schemas.microsoft.com/office/powerpoint/2010/main" val="101375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pic>
        <p:nvPicPr>
          <p:cNvPr id="3" name="Picture 2">
            <a:extLst>
              <a:ext uri="{FF2B5EF4-FFF2-40B4-BE49-F238E27FC236}">
                <a16:creationId xmlns:a16="http://schemas.microsoft.com/office/drawing/2014/main" id="{6EBECE15-8C15-7F4D-A7CE-09DDF318F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071" y="2167670"/>
            <a:ext cx="3927884" cy="1760274"/>
          </a:xfrm>
          <a:prstGeom prst="rect">
            <a:avLst/>
          </a:prstGeom>
        </p:spPr>
      </p:pic>
      <p:pic>
        <p:nvPicPr>
          <p:cNvPr id="7" name="Picture 6">
            <a:extLst>
              <a:ext uri="{FF2B5EF4-FFF2-40B4-BE49-F238E27FC236}">
                <a16:creationId xmlns:a16="http://schemas.microsoft.com/office/drawing/2014/main" id="{FE5B4669-AF62-784F-8919-2E8910C2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369277"/>
            <a:ext cx="6257677" cy="5941823"/>
          </a:xfrm>
          <a:prstGeom prst="rect">
            <a:avLst/>
          </a:prstGeom>
        </p:spPr>
      </p:pic>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4">
            <a:extLst>
              <a:ext uri="{28A0092B-C50C-407E-A947-70E740481C1C}">
                <a14:useLocalDpi xmlns:a14="http://schemas.microsoft.com/office/drawing/2010/main" val="0"/>
              </a:ext>
            </a:extLst>
          </a:blip>
          <a:srcRect r="5337"/>
          <a:stretch/>
        </p:blipFill>
        <p:spPr>
          <a:xfrm>
            <a:off x="4022822" y="4135664"/>
            <a:ext cx="1635029" cy="546100"/>
          </a:xfrm>
          <a:prstGeom prst="rect">
            <a:avLst/>
          </a:prstGeom>
        </p:spPr>
      </p:pic>
    </p:spTree>
    <p:extLst>
      <p:ext uri="{BB962C8B-B14F-4D97-AF65-F5344CB8AC3E}">
        <p14:creationId xmlns:p14="http://schemas.microsoft.com/office/powerpoint/2010/main" val="23750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4617483" cy="507831"/>
          </a:xfrm>
          <a:prstGeom prst="rect">
            <a:avLst/>
          </a:prstGeom>
          <a:noFill/>
        </p:spPr>
        <p:txBody>
          <a:bodyPr wrap="none" rtlCol="0">
            <a:spAutoFit/>
          </a:bodyPr>
          <a:lstStyle/>
          <a:p>
            <a:r>
              <a:rPr lang="en-US" sz="2700" dirty="0"/>
              <a:t>4.  Hyperbolic Tangent Function</a:t>
            </a:r>
          </a:p>
        </p:txBody>
      </p:sp>
      <p:sp>
        <p:nvSpPr>
          <p:cNvPr id="8" name="文字方塊 6">
            <a:extLst>
              <a:ext uri="{FF2B5EF4-FFF2-40B4-BE49-F238E27FC236}">
                <a16:creationId xmlns:a16="http://schemas.microsoft.com/office/drawing/2014/main" id="{51CCD54B-F1AA-734B-A039-90FDFCEC49EC}"/>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2" name="投影片編號版面配置區 1">
            <a:extLst>
              <a:ext uri="{FF2B5EF4-FFF2-40B4-BE49-F238E27FC236}">
                <a16:creationId xmlns:a16="http://schemas.microsoft.com/office/drawing/2014/main" id="{7F947704-83FB-4255-B49B-9F3BBB2791CE}"/>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9" name="Picture 8">
            <a:extLst>
              <a:ext uri="{FF2B5EF4-FFF2-40B4-BE49-F238E27FC236}">
                <a16:creationId xmlns:a16="http://schemas.microsoft.com/office/drawing/2014/main" id="{26F54189-E88E-6E44-94A8-BEC1E1454FEB}"/>
              </a:ext>
            </a:extLst>
          </p:cNvPr>
          <p:cNvPicPr>
            <a:picLocks noChangeAspect="1"/>
          </p:cNvPicPr>
          <p:nvPr/>
        </p:nvPicPr>
        <p:blipFill rotWithShape="1">
          <a:blip r:embed="rId2">
            <a:extLst>
              <a:ext uri="{28A0092B-C50C-407E-A947-70E740481C1C}">
                <a14:useLocalDpi xmlns:a14="http://schemas.microsoft.com/office/drawing/2010/main" val="0"/>
              </a:ext>
            </a:extLst>
          </a:blip>
          <a:srcRect r="5337"/>
          <a:stretch/>
        </p:blipFill>
        <p:spPr>
          <a:xfrm>
            <a:off x="4608299" y="5172529"/>
            <a:ext cx="1635029" cy="546100"/>
          </a:xfrm>
          <a:prstGeom prst="rect">
            <a:avLst/>
          </a:prstGeom>
        </p:spPr>
      </p:pic>
      <p:pic>
        <p:nvPicPr>
          <p:cNvPr id="11" name="Picture 10">
            <a:extLst>
              <a:ext uri="{FF2B5EF4-FFF2-40B4-BE49-F238E27FC236}">
                <a16:creationId xmlns:a16="http://schemas.microsoft.com/office/drawing/2014/main" id="{F2D4C106-6059-6E44-8291-65705A3F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239" y="1246415"/>
            <a:ext cx="5835761" cy="4199164"/>
          </a:xfrm>
          <a:prstGeom prst="rect">
            <a:avLst/>
          </a:prstGeom>
        </p:spPr>
      </p:pic>
      <p:pic>
        <p:nvPicPr>
          <p:cNvPr id="5" name="Picture 4">
            <a:extLst>
              <a:ext uri="{FF2B5EF4-FFF2-40B4-BE49-F238E27FC236}">
                <a16:creationId xmlns:a16="http://schemas.microsoft.com/office/drawing/2014/main" id="{CBBEC9A7-816B-BB4D-A7EB-EE28C8A6F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31" y="2296603"/>
            <a:ext cx="6318458" cy="1552689"/>
          </a:xfrm>
          <a:prstGeom prst="rect">
            <a:avLst/>
          </a:prstGeom>
        </p:spPr>
      </p:pic>
    </p:spTree>
    <p:extLst>
      <p:ext uri="{BB962C8B-B14F-4D97-AF65-F5344CB8AC3E}">
        <p14:creationId xmlns:p14="http://schemas.microsoft.com/office/powerpoint/2010/main" val="268964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214371" cy="507831"/>
          </a:xfrm>
          <a:prstGeom prst="rect">
            <a:avLst/>
          </a:prstGeom>
          <a:noFill/>
        </p:spPr>
        <p:txBody>
          <a:bodyPr wrap="none" rtlCol="0">
            <a:spAutoFit/>
          </a:bodyPr>
          <a:lstStyle/>
          <a:p>
            <a:r>
              <a:rPr lang="en-US" sz="2700" dirty="0"/>
              <a:t>5. SELU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extLst>
      <p:ext uri="{BB962C8B-B14F-4D97-AF65-F5344CB8AC3E}">
        <p14:creationId xmlns:p14="http://schemas.microsoft.com/office/powerpoint/2010/main" val="171790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055674" cy="507831"/>
          </a:xfrm>
          <a:prstGeom prst="rect">
            <a:avLst/>
          </a:prstGeom>
          <a:noFill/>
        </p:spPr>
        <p:txBody>
          <a:bodyPr wrap="none" rtlCol="0">
            <a:spAutoFit/>
          </a:bodyPr>
          <a:lstStyle/>
          <a:p>
            <a:r>
              <a:rPr lang="en-US" sz="2700" dirty="0"/>
              <a:t>6. ELU</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56485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5232330" cy="507831"/>
          </a:xfrm>
          <a:prstGeom prst="rect">
            <a:avLst/>
          </a:prstGeom>
          <a:noFill/>
        </p:spPr>
        <p:txBody>
          <a:bodyPr wrap="none" rtlCol="0">
            <a:spAutoFit/>
          </a:bodyPr>
          <a:lstStyle/>
          <a:p>
            <a:r>
              <a:rPr lang="en-US" sz="2700" dirty="0"/>
              <a:t>7. </a:t>
            </a:r>
            <a:r>
              <a:rPr lang="en-US" sz="2700" dirty="0" err="1"/>
              <a:t>GeLU</a:t>
            </a:r>
            <a:r>
              <a:rPr lang="en-US" sz="2700" dirty="0"/>
              <a:t> (Gaussian error Linear Unit)</a:t>
            </a:r>
          </a:p>
        </p:txBody>
      </p:sp>
      <p:sp>
        <p:nvSpPr>
          <p:cNvPr id="2" name="投影片編號版面配置區 1">
            <a:extLst>
              <a:ext uri="{FF2B5EF4-FFF2-40B4-BE49-F238E27FC236}">
                <a16:creationId xmlns:a16="http://schemas.microsoft.com/office/drawing/2014/main" id="{2F089ABF-BC03-4F09-86A6-A4DCFF53CE22}"/>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0859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pic>
        <p:nvPicPr>
          <p:cNvPr id="7" name="Picture 6">
            <a:extLst>
              <a:ext uri="{FF2B5EF4-FFF2-40B4-BE49-F238E27FC236}">
                <a16:creationId xmlns:a16="http://schemas.microsoft.com/office/drawing/2014/main" id="{FEEBD266-38DB-4E4C-B935-2202CB13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31" y="1975298"/>
            <a:ext cx="4002413" cy="1011599"/>
          </a:xfrm>
          <a:prstGeom prst="rect">
            <a:avLst/>
          </a:prstGeom>
        </p:spPr>
      </p:pic>
      <p:sp>
        <p:nvSpPr>
          <p:cNvPr id="8" name="TextBox 7">
            <a:extLst>
              <a:ext uri="{FF2B5EF4-FFF2-40B4-BE49-F238E27FC236}">
                <a16:creationId xmlns:a16="http://schemas.microsoft.com/office/drawing/2014/main" id="{F9008EBC-08D8-5343-9666-E28B19033F94}"/>
              </a:ext>
            </a:extLst>
          </p:cNvPr>
          <p:cNvSpPr txBox="1"/>
          <p:nvPr/>
        </p:nvSpPr>
        <p:spPr>
          <a:xfrm>
            <a:off x="8610600" y="1177011"/>
            <a:ext cx="292317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rgbClr val="FF0000"/>
                </a:solidFill>
              </a:rPr>
              <a:t>Softmax</a:t>
            </a:r>
            <a:r>
              <a:rPr lang="en-US" dirty="0">
                <a:solidFill>
                  <a:srgbClr val="FF0000"/>
                </a:solidFill>
              </a:rPr>
              <a:t>(x) = </a:t>
            </a:r>
            <a:r>
              <a:rPr lang="en-US" dirty="0" err="1">
                <a:solidFill>
                  <a:srgbClr val="FF0000"/>
                </a:solidFill>
              </a:rPr>
              <a:t>Softmax</a:t>
            </a:r>
            <a:r>
              <a:rPr lang="en-US" dirty="0">
                <a:solidFill>
                  <a:srgbClr val="FF0000"/>
                </a:solidFill>
              </a:rPr>
              <a:t>(</a:t>
            </a:r>
            <a:r>
              <a:rPr lang="en-US" dirty="0" err="1">
                <a:solidFill>
                  <a:srgbClr val="FF0000"/>
                </a:solidFill>
              </a:rPr>
              <a:t>x+c</a:t>
            </a:r>
            <a:r>
              <a:rPr lang="en-US" dirty="0">
                <a:solidFill>
                  <a:srgbClr val="FF0000"/>
                </a:solidFill>
              </a:rPr>
              <a:t>)</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9" name="Picture 8">
            <a:extLst>
              <a:ext uri="{FF2B5EF4-FFF2-40B4-BE49-F238E27FC236}">
                <a16:creationId xmlns:a16="http://schemas.microsoft.com/office/drawing/2014/main" id="{6B0068C3-9DE6-F341-B09D-94B9FF56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013" y="2629144"/>
            <a:ext cx="8716204" cy="3014627"/>
          </a:xfrm>
          <a:prstGeom prst="rect">
            <a:avLst/>
          </a:prstGeom>
        </p:spPr>
      </p:pic>
    </p:spTree>
    <p:extLst>
      <p:ext uri="{BB962C8B-B14F-4D97-AF65-F5344CB8AC3E}">
        <p14:creationId xmlns:p14="http://schemas.microsoft.com/office/powerpoint/2010/main" val="23887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A9009EDE-00D3-4263-9186-0BEBE3DCF722}"/>
              </a:ext>
            </a:extLst>
          </p:cNvPr>
          <p:cNvPicPr>
            <a:picLocks noGrp="1" noChangeAspect="1"/>
          </p:cNvPicPr>
          <p:nvPr>
            <p:ph idx="1"/>
          </p:nvPr>
        </p:nvPicPr>
        <p:blipFill>
          <a:blip r:embed="rId2"/>
          <a:stretch>
            <a:fillRect/>
          </a:stretch>
        </p:blipFill>
        <p:spPr>
          <a:xfrm>
            <a:off x="4431941" y="0"/>
            <a:ext cx="5939873" cy="6805246"/>
          </a:xfrm>
        </p:spPr>
      </p:pic>
      <p:sp>
        <p:nvSpPr>
          <p:cNvPr id="9" name="文字方塊 8">
            <a:extLst>
              <a:ext uri="{FF2B5EF4-FFF2-40B4-BE49-F238E27FC236}">
                <a16:creationId xmlns:a16="http://schemas.microsoft.com/office/drawing/2014/main" id="{2A52B2A6-021A-49C1-AC6E-0201A240BD84}"/>
              </a:ext>
            </a:extLst>
          </p:cNvPr>
          <p:cNvSpPr txBox="1"/>
          <p:nvPr/>
        </p:nvSpPr>
        <p:spPr>
          <a:xfrm>
            <a:off x="169984" y="1658815"/>
            <a:ext cx="3540370" cy="369332"/>
          </a:xfrm>
          <a:prstGeom prst="rect">
            <a:avLst/>
          </a:prstGeom>
          <a:noFill/>
        </p:spPr>
        <p:txBody>
          <a:bodyPr wrap="square" rtlCol="0">
            <a:spAutoFit/>
          </a:bodyPr>
          <a:lstStyle/>
          <a:p>
            <a:r>
              <a:rPr lang="en-US" dirty="0"/>
              <a:t>Natural Language Inference (NLI)</a:t>
            </a:r>
          </a:p>
        </p:txBody>
      </p:sp>
      <p:sp>
        <p:nvSpPr>
          <p:cNvPr id="11" name="文字方塊 10">
            <a:extLst>
              <a:ext uri="{FF2B5EF4-FFF2-40B4-BE49-F238E27FC236}">
                <a16:creationId xmlns:a16="http://schemas.microsoft.com/office/drawing/2014/main" id="{04AF6F14-891F-4741-AFD1-722520C36154}"/>
              </a:ext>
            </a:extLst>
          </p:cNvPr>
          <p:cNvSpPr txBox="1"/>
          <p:nvPr/>
        </p:nvSpPr>
        <p:spPr>
          <a:xfrm>
            <a:off x="480646" y="2608385"/>
            <a:ext cx="2455985" cy="369332"/>
          </a:xfrm>
          <a:prstGeom prst="rect">
            <a:avLst/>
          </a:prstGeom>
          <a:noFill/>
        </p:spPr>
        <p:txBody>
          <a:bodyPr wrap="square" rtlCol="0">
            <a:spAutoFit/>
          </a:bodyPr>
          <a:lstStyle/>
          <a:p>
            <a:r>
              <a:rPr lang="en-US" dirty="0"/>
              <a:t>Attention Visualization</a:t>
            </a:r>
          </a:p>
        </p:txBody>
      </p:sp>
      <p:sp>
        <p:nvSpPr>
          <p:cNvPr id="2" name="投影片編號版面配置區 1">
            <a:extLst>
              <a:ext uri="{FF2B5EF4-FFF2-40B4-BE49-F238E27FC236}">
                <a16:creationId xmlns:a16="http://schemas.microsoft.com/office/drawing/2014/main" id="{2B1C9B58-EFCD-41AE-B71E-F44871009FC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189667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3010183" cy="523220"/>
          </a:xfrm>
          <a:prstGeom prst="rect">
            <a:avLst/>
          </a:prstGeom>
          <a:noFill/>
        </p:spPr>
        <p:txBody>
          <a:bodyPr wrap="none" rtlCol="0">
            <a:spAutoFit/>
          </a:bodyPr>
          <a:lstStyle/>
          <a:p>
            <a:r>
              <a:rPr lang="en-US" sz="2800" dirty="0"/>
              <a:t>Activation Function</a:t>
            </a:r>
          </a:p>
        </p:txBody>
      </p:sp>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57212" cy="507831"/>
          </a:xfrm>
          <a:prstGeom prst="rect">
            <a:avLst/>
          </a:prstGeom>
          <a:noFill/>
        </p:spPr>
        <p:txBody>
          <a:bodyPr wrap="none" rtlCol="0">
            <a:spAutoFit/>
          </a:bodyPr>
          <a:lstStyle/>
          <a:p>
            <a:r>
              <a:rPr lang="en-US" sz="2700" dirty="0"/>
              <a:t>8.  </a:t>
            </a: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Tree>
    <p:extLst>
      <p:ext uri="{BB962C8B-B14F-4D97-AF65-F5344CB8AC3E}">
        <p14:creationId xmlns:p14="http://schemas.microsoft.com/office/powerpoint/2010/main" val="172242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2182146" y="2572532"/>
            <a:ext cx="7827785"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Math of DL and NN Models</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D5B165F0-A6E9-4147-9BFB-08C457443475}"/>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extLst>
      <p:ext uri="{BB962C8B-B14F-4D97-AF65-F5344CB8AC3E}">
        <p14:creationId xmlns:p14="http://schemas.microsoft.com/office/powerpoint/2010/main" val="5330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4150367" cy="523220"/>
          </a:xfrm>
          <a:prstGeom prst="rect">
            <a:avLst/>
          </a:prstGeom>
          <a:noFill/>
        </p:spPr>
        <p:txBody>
          <a:bodyPr wrap="none" rtlCol="0">
            <a:spAutoFit/>
          </a:bodyPr>
          <a:lstStyle/>
          <a:p>
            <a:r>
              <a:rPr lang="en-US" sz="2800" dirty="0"/>
              <a:t>Math of DL and NN Models</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396512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563003" y="2572532"/>
            <a:ext cx="5066067"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Gradient Descent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extLst>
      <p:ext uri="{BB962C8B-B14F-4D97-AF65-F5344CB8AC3E}">
        <p14:creationId xmlns:p14="http://schemas.microsoft.com/office/powerpoint/2010/main" val="364123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文字方塊 6">
            <a:extLst>
              <a:ext uri="{FF2B5EF4-FFF2-40B4-BE49-F238E27FC236}">
                <a16:creationId xmlns:a16="http://schemas.microsoft.com/office/drawing/2014/main" id="{6C3F1F70-EBEE-E348-8880-4FB7C190CCCB}"/>
              </a:ext>
            </a:extLst>
          </p:cNvPr>
          <p:cNvSpPr txBox="1"/>
          <p:nvPr/>
        </p:nvSpPr>
        <p:spPr>
          <a:xfrm>
            <a:off x="881951" y="1101342"/>
            <a:ext cx="658346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Loss Function: Mean Square Error (MSE)</a:t>
            </a:r>
          </a:p>
        </p:txBody>
      </p:sp>
      <p:pic>
        <p:nvPicPr>
          <p:cNvPr id="5" name="Picture 4">
            <a:extLst>
              <a:ext uri="{FF2B5EF4-FFF2-40B4-BE49-F238E27FC236}">
                <a16:creationId xmlns:a16="http://schemas.microsoft.com/office/drawing/2014/main" id="{0BE576A0-2706-DC4A-9B62-5BFAA6782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813084"/>
            <a:ext cx="2569936" cy="1134386"/>
          </a:xfrm>
          <a:prstGeom prst="rect">
            <a:avLst/>
          </a:prstGeom>
        </p:spPr>
      </p:pic>
      <p:pic>
        <p:nvPicPr>
          <p:cNvPr id="8" name="Picture 7">
            <a:extLst>
              <a:ext uri="{FF2B5EF4-FFF2-40B4-BE49-F238E27FC236}">
                <a16:creationId xmlns:a16="http://schemas.microsoft.com/office/drawing/2014/main" id="{1B8DF6B5-B88C-E242-9702-2D8D9CF0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21" y="2947470"/>
            <a:ext cx="3242129" cy="1137766"/>
          </a:xfrm>
          <a:prstGeom prst="rect">
            <a:avLst/>
          </a:prstGeom>
        </p:spPr>
      </p:pic>
      <p:pic>
        <p:nvPicPr>
          <p:cNvPr id="10" name="Picture 9">
            <a:extLst>
              <a:ext uri="{FF2B5EF4-FFF2-40B4-BE49-F238E27FC236}">
                <a16:creationId xmlns:a16="http://schemas.microsoft.com/office/drawing/2014/main" id="{7E60377F-D51F-8A4D-BFDF-9D2EE7F7A5FA}"/>
              </a:ext>
            </a:extLst>
          </p:cNvPr>
          <p:cNvPicPr>
            <a:picLocks noChangeAspect="1"/>
          </p:cNvPicPr>
          <p:nvPr/>
        </p:nvPicPr>
        <p:blipFill rotWithShape="1">
          <a:blip r:embed="rId5">
            <a:extLst>
              <a:ext uri="{28A0092B-C50C-407E-A947-70E740481C1C}">
                <a14:useLocalDpi xmlns:a14="http://schemas.microsoft.com/office/drawing/2010/main" val="0"/>
              </a:ext>
            </a:extLst>
          </a:blip>
          <a:srcRect l="12688"/>
          <a:stretch/>
        </p:blipFill>
        <p:spPr>
          <a:xfrm>
            <a:off x="4950151" y="3070679"/>
            <a:ext cx="4008790" cy="1137766"/>
          </a:xfrm>
          <a:prstGeom prst="rect">
            <a:avLst/>
          </a:prstGeom>
        </p:spPr>
      </p:pic>
      <p:pic>
        <p:nvPicPr>
          <p:cNvPr id="6" name="Picture 5">
            <a:extLst>
              <a:ext uri="{FF2B5EF4-FFF2-40B4-BE49-F238E27FC236}">
                <a16:creationId xmlns:a16="http://schemas.microsoft.com/office/drawing/2014/main" id="{D94153A7-5E0B-254F-B1D0-16729948EF67}"/>
              </a:ext>
            </a:extLst>
          </p:cNvPr>
          <p:cNvPicPr>
            <a:picLocks noChangeAspect="1"/>
          </p:cNvPicPr>
          <p:nvPr/>
        </p:nvPicPr>
        <p:blipFill rotWithShape="1">
          <a:blip r:embed="rId6">
            <a:extLst>
              <a:ext uri="{28A0092B-C50C-407E-A947-70E740481C1C}">
                <a14:useLocalDpi xmlns:a14="http://schemas.microsoft.com/office/drawing/2010/main" val="0"/>
              </a:ext>
            </a:extLst>
          </a:blip>
          <a:srcRect l="15553"/>
          <a:stretch/>
        </p:blipFill>
        <p:spPr>
          <a:xfrm>
            <a:off x="2320470" y="4270378"/>
            <a:ext cx="3242129" cy="1060724"/>
          </a:xfrm>
          <a:prstGeom prst="rect">
            <a:avLst/>
          </a:prstGeom>
        </p:spPr>
      </p:pic>
      <p:pic>
        <p:nvPicPr>
          <p:cNvPr id="11" name="Picture 10">
            <a:extLst>
              <a:ext uri="{FF2B5EF4-FFF2-40B4-BE49-F238E27FC236}">
                <a16:creationId xmlns:a16="http://schemas.microsoft.com/office/drawing/2014/main" id="{A3918506-C56B-F74A-9586-FEDD6044B79E}"/>
              </a:ext>
            </a:extLst>
          </p:cNvPr>
          <p:cNvPicPr>
            <a:picLocks noChangeAspect="1"/>
          </p:cNvPicPr>
          <p:nvPr/>
        </p:nvPicPr>
        <p:blipFill rotWithShape="1">
          <a:blip r:embed="rId7">
            <a:extLst>
              <a:ext uri="{28A0092B-C50C-407E-A947-70E740481C1C}">
                <a14:useLocalDpi xmlns:a14="http://schemas.microsoft.com/office/drawing/2010/main" val="0"/>
              </a:ext>
            </a:extLst>
          </a:blip>
          <a:srcRect l="6055"/>
          <a:stretch/>
        </p:blipFill>
        <p:spPr>
          <a:xfrm>
            <a:off x="5111750" y="4314288"/>
            <a:ext cx="2645942" cy="1016814"/>
          </a:xfrm>
          <a:prstGeom prst="rect">
            <a:avLst/>
          </a:prstGeom>
        </p:spPr>
      </p:pic>
      <p:pic>
        <p:nvPicPr>
          <p:cNvPr id="13" name="Picture 12">
            <a:extLst>
              <a:ext uri="{FF2B5EF4-FFF2-40B4-BE49-F238E27FC236}">
                <a16:creationId xmlns:a16="http://schemas.microsoft.com/office/drawing/2014/main" id="{AB28466D-B07F-6844-B756-BC7A20AE4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8973" y="5567362"/>
            <a:ext cx="1982355" cy="971550"/>
          </a:xfrm>
          <a:prstGeom prst="rect">
            <a:avLst/>
          </a:prstGeom>
        </p:spPr>
      </p:pic>
    </p:spTree>
    <p:custDataLst>
      <p:tags r:id="rId1"/>
    </p:custDataLst>
    <p:extLst>
      <p:ext uri="{BB962C8B-B14F-4D97-AF65-F5344CB8AC3E}">
        <p14:creationId xmlns:p14="http://schemas.microsoft.com/office/powerpoint/2010/main" val="724581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6">
            <a:extLst>
              <a:ext uri="{FF2B5EF4-FFF2-40B4-BE49-F238E27FC236}">
                <a16:creationId xmlns:a16="http://schemas.microsoft.com/office/drawing/2014/main" id="{E59CC0EA-1558-7741-93DC-425B34980127}"/>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5" name="Picture 4">
            <a:extLst>
              <a:ext uri="{FF2B5EF4-FFF2-40B4-BE49-F238E27FC236}">
                <a16:creationId xmlns:a16="http://schemas.microsoft.com/office/drawing/2014/main" id="{44380015-827E-5847-883C-8EC5A863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07" y="2101674"/>
            <a:ext cx="2141480" cy="960664"/>
          </a:xfrm>
          <a:prstGeom prst="rect">
            <a:avLst/>
          </a:prstGeom>
        </p:spPr>
      </p:pic>
      <p:pic>
        <p:nvPicPr>
          <p:cNvPr id="11" name="Picture 10">
            <a:extLst>
              <a:ext uri="{FF2B5EF4-FFF2-40B4-BE49-F238E27FC236}">
                <a16:creationId xmlns:a16="http://schemas.microsoft.com/office/drawing/2014/main" id="{75E55A9D-50D1-5144-A653-5910BFF7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555" y="3171102"/>
            <a:ext cx="4856464" cy="1268186"/>
          </a:xfrm>
          <a:prstGeom prst="rect">
            <a:avLst/>
          </a:prstGeom>
        </p:spPr>
      </p:pic>
      <p:pic>
        <p:nvPicPr>
          <p:cNvPr id="13" name="Picture 12">
            <a:extLst>
              <a:ext uri="{FF2B5EF4-FFF2-40B4-BE49-F238E27FC236}">
                <a16:creationId xmlns:a16="http://schemas.microsoft.com/office/drawing/2014/main" id="{89381311-B10F-7D4D-9927-623A146A9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72" y="3427833"/>
            <a:ext cx="2570009" cy="937079"/>
          </a:xfrm>
          <a:prstGeom prst="rect">
            <a:avLst/>
          </a:prstGeom>
        </p:spPr>
      </p:pic>
      <p:pic>
        <p:nvPicPr>
          <p:cNvPr id="15" name="Picture 14">
            <a:extLst>
              <a:ext uri="{FF2B5EF4-FFF2-40B4-BE49-F238E27FC236}">
                <a16:creationId xmlns:a16="http://schemas.microsoft.com/office/drawing/2014/main" id="{5CC3E56D-4070-D642-BAE0-C62EF1BC1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921" y="4329035"/>
            <a:ext cx="3660946" cy="1013649"/>
          </a:xfrm>
          <a:prstGeom prst="rect">
            <a:avLst/>
          </a:prstGeom>
        </p:spPr>
      </p:pic>
      <p:pic>
        <p:nvPicPr>
          <p:cNvPr id="17" name="Picture 16">
            <a:extLst>
              <a:ext uri="{FF2B5EF4-FFF2-40B4-BE49-F238E27FC236}">
                <a16:creationId xmlns:a16="http://schemas.microsoft.com/office/drawing/2014/main" id="{B41CB133-56E8-2D43-9416-D8A2DC81D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633" y="4933126"/>
            <a:ext cx="3096330" cy="1045646"/>
          </a:xfrm>
          <a:prstGeom prst="rect">
            <a:avLst/>
          </a:prstGeom>
        </p:spPr>
      </p:pic>
      <p:pic>
        <p:nvPicPr>
          <p:cNvPr id="18" name="Picture 17">
            <a:extLst>
              <a:ext uri="{FF2B5EF4-FFF2-40B4-BE49-F238E27FC236}">
                <a16:creationId xmlns:a16="http://schemas.microsoft.com/office/drawing/2014/main" id="{D64E5380-DD8E-AE42-8F22-5586D42AB096}"/>
              </a:ext>
            </a:extLst>
          </p:cNvPr>
          <p:cNvPicPr>
            <a:picLocks noChangeAspect="1"/>
          </p:cNvPicPr>
          <p:nvPr/>
        </p:nvPicPr>
        <p:blipFill rotWithShape="1">
          <a:blip r:embed="rId6">
            <a:extLst>
              <a:ext uri="{28A0092B-C50C-407E-A947-70E740481C1C}">
                <a14:useLocalDpi xmlns:a14="http://schemas.microsoft.com/office/drawing/2010/main" val="0"/>
              </a:ext>
            </a:extLst>
          </a:blip>
          <a:srcRect l="70029"/>
          <a:stretch/>
        </p:blipFill>
        <p:spPr>
          <a:xfrm>
            <a:off x="3069067" y="1056028"/>
            <a:ext cx="928007" cy="1045646"/>
          </a:xfrm>
          <a:prstGeom prst="rect">
            <a:avLst/>
          </a:prstGeom>
        </p:spPr>
      </p:pic>
      <p:sp>
        <p:nvSpPr>
          <p:cNvPr id="12" name="文字方塊 6">
            <a:extLst>
              <a:ext uri="{FF2B5EF4-FFF2-40B4-BE49-F238E27FC236}">
                <a16:creationId xmlns:a16="http://schemas.microsoft.com/office/drawing/2014/main" id="{0CA35E61-B93E-0F44-8AA2-C1493DAB5520}"/>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178129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7" name="Picture 6">
            <a:extLst>
              <a:ext uri="{FF2B5EF4-FFF2-40B4-BE49-F238E27FC236}">
                <a16:creationId xmlns:a16="http://schemas.microsoft.com/office/drawing/2014/main" id="{E5B39CF6-E5F5-9B44-8DF6-7CE4A05F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35" y="1806626"/>
            <a:ext cx="3785507" cy="1121632"/>
          </a:xfrm>
          <a:prstGeom prst="rect">
            <a:avLst/>
          </a:prstGeom>
        </p:spPr>
      </p:pic>
      <p:pic>
        <p:nvPicPr>
          <p:cNvPr id="9" name="Picture 8">
            <a:extLst>
              <a:ext uri="{FF2B5EF4-FFF2-40B4-BE49-F238E27FC236}">
                <a16:creationId xmlns:a16="http://schemas.microsoft.com/office/drawing/2014/main" id="{D2DC12F0-C5DC-364B-B346-F41FD0D3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42" y="1961748"/>
            <a:ext cx="2854778" cy="1070541"/>
          </a:xfrm>
          <a:prstGeom prst="rect">
            <a:avLst/>
          </a:prstGeom>
        </p:spPr>
      </p:pic>
      <p:pic>
        <p:nvPicPr>
          <p:cNvPr id="12" name="Picture 11">
            <a:extLst>
              <a:ext uri="{FF2B5EF4-FFF2-40B4-BE49-F238E27FC236}">
                <a16:creationId xmlns:a16="http://schemas.microsoft.com/office/drawing/2014/main" id="{C54203B2-F9B5-AD4B-B681-F901C0FB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532" y="3281571"/>
            <a:ext cx="2271047" cy="961614"/>
          </a:xfrm>
          <a:prstGeom prst="rect">
            <a:avLst/>
          </a:prstGeom>
        </p:spPr>
      </p:pic>
      <p:pic>
        <p:nvPicPr>
          <p:cNvPr id="16" name="Picture 15">
            <a:extLst>
              <a:ext uri="{FF2B5EF4-FFF2-40B4-BE49-F238E27FC236}">
                <a16:creationId xmlns:a16="http://schemas.microsoft.com/office/drawing/2014/main" id="{4BC0BAB6-900C-A941-98C0-DA1F1E49D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665" y="4532086"/>
            <a:ext cx="3731550" cy="1158421"/>
          </a:xfrm>
          <a:prstGeom prst="rect">
            <a:avLst/>
          </a:prstGeom>
        </p:spPr>
      </p:pic>
      <p:sp>
        <p:nvSpPr>
          <p:cNvPr id="10" name="文字方塊 6">
            <a:extLst>
              <a:ext uri="{FF2B5EF4-FFF2-40B4-BE49-F238E27FC236}">
                <a16:creationId xmlns:a16="http://schemas.microsoft.com/office/drawing/2014/main" id="{96122BFF-40B7-3D49-ACE2-D5E94B839343}"/>
              </a:ext>
            </a:extLst>
          </p:cNvPr>
          <p:cNvSpPr txBox="1"/>
          <p:nvPr/>
        </p:nvSpPr>
        <p:spPr>
          <a:xfrm>
            <a:off x="808331" y="1038512"/>
            <a:ext cx="1798890" cy="507831"/>
          </a:xfrm>
          <a:prstGeom prst="rect">
            <a:avLst/>
          </a:prstGeom>
          <a:noFill/>
        </p:spPr>
        <p:txBody>
          <a:bodyPr wrap="none" rtlCol="0">
            <a:spAutoFit/>
          </a:bodyPr>
          <a:lstStyle/>
          <a:p>
            <a:pPr marL="457200" indent="-457200">
              <a:buFont typeface="Arial" panose="020B0604020202020204" pitchFamily="34" charset="0"/>
              <a:buChar char="•"/>
            </a:pPr>
            <a:r>
              <a:rPr lang="en-US" sz="2700" dirty="0" err="1"/>
              <a:t>Softmax</a:t>
            </a:r>
            <a:endParaRPr lang="en-US" sz="2700" dirty="0"/>
          </a:p>
        </p:txBody>
      </p:sp>
      <p:sp>
        <p:nvSpPr>
          <p:cNvPr id="11" name="文字方塊 6">
            <a:extLst>
              <a:ext uri="{FF2B5EF4-FFF2-40B4-BE49-F238E27FC236}">
                <a16:creationId xmlns:a16="http://schemas.microsoft.com/office/drawing/2014/main" id="{A17B8B61-19FF-2C47-A21D-442344AD48FE}"/>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Tree>
    <p:extLst>
      <p:ext uri="{BB962C8B-B14F-4D97-AF65-F5344CB8AC3E}">
        <p14:creationId xmlns:p14="http://schemas.microsoft.com/office/powerpoint/2010/main" val="34766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83098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65331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30311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35174" y="2572532"/>
            <a:ext cx="6121676" cy="923330"/>
          </a:xfrm>
          <a:prstGeom prst="rect">
            <a:avLst/>
          </a:prstGeom>
          <a:noFill/>
        </p:spPr>
        <p:txBody>
          <a:bodyPr wrap="none" lIns="91440" tIns="45720" rIns="91440" bIns="45720">
            <a:spAutoFit/>
          </a:bodyPr>
          <a:lstStyle/>
          <a:p>
            <a:pPr algn="ctr"/>
            <a:r>
              <a:rPr lang="en-US" altLang="zh-TW" sz="5400" b="0" cap="none" spc="0" dirty="0">
                <a:ln w="0"/>
                <a:solidFill>
                  <a:schemeClr val="tx1"/>
                </a:solidFill>
                <a:effectLst>
                  <a:outerShdw blurRad="38100" dist="19050" dir="2700000" algn="tl" rotWithShape="0">
                    <a:schemeClr val="dk1">
                      <a:alpha val="40000"/>
                    </a:schemeClr>
                  </a:outerShdw>
                </a:effectLst>
              </a:rPr>
              <a:t>Source Code A</a:t>
            </a:r>
            <a:r>
              <a:rPr lang="en-US" altLang="zh-TW" sz="5400" dirty="0">
                <a:ln w="0"/>
                <a:effectLst>
                  <a:outerShdw blurRad="38100" dist="19050" dir="2700000" algn="tl" rotWithShape="0">
                    <a:schemeClr val="dk1">
                      <a:alpha val="40000"/>
                    </a:schemeClr>
                  </a:outerShdw>
                </a:effectLst>
              </a:rPr>
              <a:t>nalysis</a:t>
            </a:r>
            <a:endParaRPr lang="zh-TW"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E58694F1-B218-4225-8E01-C7E7FA6F0A14}"/>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extLst>
      <p:ext uri="{BB962C8B-B14F-4D97-AF65-F5344CB8AC3E}">
        <p14:creationId xmlns:p14="http://schemas.microsoft.com/office/powerpoint/2010/main" val="2695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4269951" cy="523220"/>
          </a:xfrm>
          <a:prstGeom prst="rect">
            <a:avLst/>
          </a:prstGeom>
          <a:noFill/>
        </p:spPr>
        <p:txBody>
          <a:bodyPr wrap="none" rtlCol="0">
            <a:spAutoFit/>
          </a:bodyPr>
          <a:lstStyle/>
          <a:p>
            <a:r>
              <a:rPr lang="en-US" sz="2800" dirty="0"/>
              <a:t>Stochastic Gradient Descent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extLst>
      <p:ext uri="{BB962C8B-B14F-4D97-AF65-F5344CB8AC3E}">
        <p14:creationId xmlns:p14="http://schemas.microsoft.com/office/powerpoint/2010/main" val="172684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55168" cy="523220"/>
          </a:xfrm>
          <a:prstGeom prst="rect">
            <a:avLst/>
          </a:prstGeom>
          <a:noFill/>
        </p:spPr>
        <p:txBody>
          <a:bodyPr wrap="none" rtlCol="0">
            <a:spAutoFit/>
          </a:bodyPr>
          <a:lstStyle/>
          <a:p>
            <a:r>
              <a:rPr lang="en-US" sz="2800" dirty="0"/>
              <a:t>Gradient Exploding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4" name="TextBox 3">
            <a:extLst>
              <a:ext uri="{FF2B5EF4-FFF2-40B4-BE49-F238E27FC236}">
                <a16:creationId xmlns:a16="http://schemas.microsoft.com/office/drawing/2014/main" id="{E202D328-F27A-EB4A-A6DF-565AC82AFF37}"/>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109014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931956" cy="523220"/>
          </a:xfrm>
          <a:prstGeom prst="rect">
            <a:avLst/>
          </a:prstGeom>
          <a:noFill/>
        </p:spPr>
        <p:txBody>
          <a:bodyPr wrap="none" rtlCol="0">
            <a:spAutoFit/>
          </a:bodyPr>
          <a:lstStyle/>
          <a:p>
            <a:r>
              <a:rPr lang="en-US" sz="2800" dirty="0"/>
              <a:t>Gradient Vanishing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336539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708306" cy="523220"/>
          </a:xfrm>
          <a:prstGeom prst="rect">
            <a:avLst/>
          </a:prstGeom>
          <a:noFill/>
        </p:spPr>
        <p:txBody>
          <a:bodyPr wrap="none" rtlCol="0">
            <a:spAutoFit/>
          </a:bodyPr>
          <a:lstStyle/>
          <a:p>
            <a:r>
              <a:rPr lang="en-US" sz="2800" dirty="0"/>
              <a:t>Gradient Clipping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TextBox 2">
            <a:extLst>
              <a:ext uri="{FF2B5EF4-FFF2-40B4-BE49-F238E27FC236}">
                <a16:creationId xmlns:a16="http://schemas.microsoft.com/office/drawing/2014/main" id="{C24DE052-CFA9-EF43-BAA8-14CA67FE4558}"/>
              </a:ext>
            </a:extLst>
          </p:cNvPr>
          <p:cNvSpPr txBox="1"/>
          <p:nvPr/>
        </p:nvSpPr>
        <p:spPr>
          <a:xfrm>
            <a:off x="1494064" y="1543050"/>
            <a:ext cx="2367643" cy="369332"/>
          </a:xfrm>
          <a:prstGeom prst="rect">
            <a:avLst/>
          </a:prstGeom>
          <a:noFill/>
        </p:spPr>
        <p:txBody>
          <a:bodyPr wrap="square" rtlCol="0">
            <a:spAutoFit/>
          </a:bodyPr>
          <a:lstStyle/>
          <a:p>
            <a:r>
              <a:rPr lang="en-US" dirty="0"/>
              <a:t>11.6</a:t>
            </a:r>
          </a:p>
        </p:txBody>
      </p:sp>
    </p:spTree>
    <p:custDataLst>
      <p:tags r:id="rId1"/>
    </p:custDataLst>
    <p:extLst>
      <p:ext uri="{BB962C8B-B14F-4D97-AF65-F5344CB8AC3E}">
        <p14:creationId xmlns:p14="http://schemas.microsoft.com/office/powerpoint/2010/main" val="81991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178032" cy="523220"/>
          </a:xfrm>
          <a:prstGeom prst="rect">
            <a:avLst/>
          </a:prstGeom>
          <a:noFill/>
        </p:spPr>
        <p:txBody>
          <a:bodyPr wrap="none" rtlCol="0">
            <a:spAutoFit/>
          </a:bodyPr>
          <a:lstStyle/>
          <a:p>
            <a:r>
              <a:rPr lang="en-US" sz="2800" dirty="0"/>
              <a:t>Learning Rate</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4" name="文字方塊 6">
            <a:extLst>
              <a:ext uri="{FF2B5EF4-FFF2-40B4-BE49-F238E27FC236}">
                <a16:creationId xmlns:a16="http://schemas.microsoft.com/office/drawing/2014/main" id="{1AE914C3-8219-4148-ADCB-EA5C4CF833DB}"/>
              </a:ext>
            </a:extLst>
          </p:cNvPr>
          <p:cNvSpPr txBox="1"/>
          <p:nvPr/>
        </p:nvSpPr>
        <p:spPr>
          <a:xfrm>
            <a:off x="345830" y="3167390"/>
            <a:ext cx="1534779" cy="523220"/>
          </a:xfrm>
          <a:prstGeom prst="rect">
            <a:avLst/>
          </a:prstGeom>
          <a:noFill/>
        </p:spPr>
        <p:txBody>
          <a:bodyPr wrap="none" rtlCol="0">
            <a:spAutoFit/>
          </a:bodyPr>
          <a:lstStyle/>
          <a:p>
            <a:r>
              <a:rPr lang="en-US" sz="2800" dirty="0"/>
              <a:t>Warm up</a:t>
            </a:r>
          </a:p>
        </p:txBody>
      </p:sp>
    </p:spTree>
    <p:custDataLst>
      <p:tags r:id="rId1"/>
    </p:custDataLst>
    <p:extLst>
      <p:ext uri="{BB962C8B-B14F-4D97-AF65-F5344CB8AC3E}">
        <p14:creationId xmlns:p14="http://schemas.microsoft.com/office/powerpoint/2010/main" val="304439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748620" cy="523220"/>
          </a:xfrm>
          <a:prstGeom prst="rect">
            <a:avLst/>
          </a:prstGeom>
          <a:noFill/>
        </p:spPr>
        <p:txBody>
          <a:bodyPr wrap="none" rtlCol="0">
            <a:spAutoFit/>
          </a:bodyPr>
          <a:lstStyle/>
          <a:p>
            <a:r>
              <a:rPr lang="en-US" sz="2800" dirty="0"/>
              <a:t>Overfitting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4" name="TextBox 3">
            <a:extLst>
              <a:ext uri="{FF2B5EF4-FFF2-40B4-BE49-F238E27FC236}">
                <a16:creationId xmlns:a16="http://schemas.microsoft.com/office/drawing/2014/main" id="{FC47DAC4-BCC0-694F-A2AB-E5B61CCE26FE}"/>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38519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962140" cy="523220"/>
          </a:xfrm>
          <a:prstGeom prst="rect">
            <a:avLst/>
          </a:prstGeom>
          <a:noFill/>
        </p:spPr>
        <p:txBody>
          <a:bodyPr wrap="none" rtlCol="0">
            <a:spAutoFit/>
          </a:bodyPr>
          <a:lstStyle/>
          <a:p>
            <a:r>
              <a:rPr lang="en-US" sz="2800" dirty="0"/>
              <a:t>Underfitting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TextBox 3">
            <a:extLst>
              <a:ext uri="{FF2B5EF4-FFF2-40B4-BE49-F238E27FC236}">
                <a16:creationId xmlns:a16="http://schemas.microsoft.com/office/drawing/2014/main" id="{A27E7D39-058A-F34F-BF74-21340759E4E5}"/>
              </a:ext>
            </a:extLst>
          </p:cNvPr>
          <p:cNvSpPr txBox="1"/>
          <p:nvPr/>
        </p:nvSpPr>
        <p:spPr>
          <a:xfrm>
            <a:off x="1494064" y="1543050"/>
            <a:ext cx="2367643" cy="369332"/>
          </a:xfrm>
          <a:prstGeom prst="rect">
            <a:avLst/>
          </a:prstGeom>
          <a:noFill/>
        </p:spPr>
        <p:txBody>
          <a:bodyPr wrap="square" rtlCol="0">
            <a:spAutoFit/>
          </a:bodyPr>
          <a:lstStyle/>
          <a:p>
            <a:r>
              <a:rPr lang="en-US" dirty="0"/>
              <a:t>9.2</a:t>
            </a:r>
          </a:p>
        </p:txBody>
      </p:sp>
    </p:spTree>
    <p:custDataLst>
      <p:tags r:id="rId1"/>
    </p:custDataLst>
    <p:extLst>
      <p:ext uri="{BB962C8B-B14F-4D97-AF65-F5344CB8AC3E}">
        <p14:creationId xmlns:p14="http://schemas.microsoft.com/office/powerpoint/2010/main" val="113195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63889" cy="523220"/>
          </a:xfrm>
          <a:prstGeom prst="rect">
            <a:avLst/>
          </a:prstGeom>
          <a:noFill/>
        </p:spPr>
        <p:txBody>
          <a:bodyPr wrap="none" rtlCol="0">
            <a:spAutoFit/>
          </a:bodyPr>
          <a:lstStyle/>
          <a:p>
            <a:r>
              <a:rPr lang="en-US" sz="2800" dirty="0"/>
              <a:t>Early Stopping</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extLst>
      <p:ext uri="{BB962C8B-B14F-4D97-AF65-F5344CB8AC3E}">
        <p14:creationId xmlns:p14="http://schemas.microsoft.com/office/powerpoint/2010/main" val="2435205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638444" y="2572532"/>
            <a:ext cx="491519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Backpropagation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extLst>
      <p:ext uri="{BB962C8B-B14F-4D97-AF65-F5344CB8AC3E}">
        <p14:creationId xmlns:p14="http://schemas.microsoft.com/office/powerpoint/2010/main" val="2838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6" name="Picture 5">
            <a:extLst>
              <a:ext uri="{FF2B5EF4-FFF2-40B4-BE49-F238E27FC236}">
                <a16:creationId xmlns:a16="http://schemas.microsoft.com/office/drawing/2014/main" id="{FB484441-21BA-3941-9B01-BCDD221B80F5}"/>
              </a:ext>
            </a:extLst>
          </p:cNvPr>
          <p:cNvPicPr>
            <a:picLocks noChangeAspect="1"/>
          </p:cNvPicPr>
          <p:nvPr/>
        </p:nvPicPr>
        <p:blipFill rotWithShape="1">
          <a:blip r:embed="rId3">
            <a:extLst>
              <a:ext uri="{28A0092B-C50C-407E-A947-70E740481C1C}">
                <a14:useLocalDpi xmlns:a14="http://schemas.microsoft.com/office/drawing/2010/main" val="0"/>
              </a:ext>
            </a:extLst>
          </a:blip>
          <a:srcRect b="2574"/>
          <a:stretch/>
        </p:blipFill>
        <p:spPr>
          <a:xfrm>
            <a:off x="2269671" y="2553607"/>
            <a:ext cx="7495721" cy="3430814"/>
          </a:xfrm>
          <a:prstGeom prst="rect">
            <a:avLst/>
          </a:prstGeom>
        </p:spPr>
      </p:pic>
    </p:spTree>
    <p:custDataLst>
      <p:tags r:id="rId1"/>
    </p:custDataLst>
    <p:extLst>
      <p:ext uri="{BB962C8B-B14F-4D97-AF65-F5344CB8AC3E}">
        <p14:creationId xmlns:p14="http://schemas.microsoft.com/office/powerpoint/2010/main" val="15527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0DDFE72C-3162-463A-8D1F-3A359442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2638"/>
            <a:ext cx="5846859" cy="6858000"/>
          </a:xfrm>
          <a:prstGeom prst="rect">
            <a:avLst/>
          </a:prstGeom>
        </p:spPr>
      </p:pic>
      <p:sp>
        <p:nvSpPr>
          <p:cNvPr id="15" name="矩形 14">
            <a:extLst>
              <a:ext uri="{FF2B5EF4-FFF2-40B4-BE49-F238E27FC236}">
                <a16:creationId xmlns:a16="http://schemas.microsoft.com/office/drawing/2014/main" id="{A9977D98-0047-4F1F-ABD8-7D3F63211721}"/>
              </a:ext>
            </a:extLst>
          </p:cNvPr>
          <p:cNvSpPr/>
          <p:nvPr/>
        </p:nvSpPr>
        <p:spPr>
          <a:xfrm>
            <a:off x="215205" y="962300"/>
            <a:ext cx="6236513" cy="5224828"/>
          </a:xfrm>
          <a:prstGeom prst="rect">
            <a:avLst/>
          </a:prstGeom>
        </p:spPr>
        <p:txBody>
          <a:bodyPr wrap="square">
            <a:spAutoFit/>
          </a:bodyPr>
          <a:lstStyle/>
          <a:p>
            <a:pPr marL="171450" indent="-171450">
              <a:lnSpc>
                <a:spcPct val="150000"/>
              </a:lnSpc>
              <a:buFont typeface="Arial" panose="020B0604020202020204" pitchFamily="34" charset="0"/>
              <a:buChar char="•"/>
            </a:pPr>
            <a:r>
              <a:rPr lang="en-US" sz="1600" dirty="0" err="1"/>
              <a:t>input_file</a:t>
            </a:r>
            <a:endParaRPr lang="en-US" sz="1600" dirty="0"/>
          </a:p>
          <a:p>
            <a:pPr marL="171450" indent="-171450">
              <a:lnSpc>
                <a:spcPct val="150000"/>
              </a:lnSpc>
              <a:buFont typeface="Arial" panose="020B0604020202020204" pitchFamily="34" charset="0"/>
              <a:buChar char="•"/>
            </a:pPr>
            <a:r>
              <a:rPr lang="en-US" sz="1600" dirty="0" err="1"/>
              <a:t>output_file</a:t>
            </a:r>
            <a:endParaRPr lang="en-US" sz="1600" dirty="0"/>
          </a:p>
          <a:p>
            <a:pPr marL="171450" indent="-171450">
              <a:lnSpc>
                <a:spcPct val="150000"/>
              </a:lnSpc>
              <a:buFont typeface="Arial" panose="020B0604020202020204" pitchFamily="34" charset="0"/>
              <a:buChar char="•"/>
            </a:pPr>
            <a:r>
              <a:rPr lang="en-US" sz="1600" dirty="0" err="1">
                <a:solidFill>
                  <a:srgbClr val="FF0000"/>
                </a:solidFill>
              </a:rPr>
              <a:t>vocab_file：Path</a:t>
            </a:r>
            <a:r>
              <a:rPr lang="en-US" sz="1600" dirty="0">
                <a:solidFill>
                  <a:srgbClr val="FF0000"/>
                </a:solidFill>
              </a:rPr>
              <a:t> of Dictionary (Provider: Google Inc.)</a:t>
            </a:r>
          </a:p>
          <a:p>
            <a:pPr marL="171450" indent="-171450">
              <a:lnSpc>
                <a:spcPct val="150000"/>
              </a:lnSpc>
              <a:buFont typeface="Arial" panose="020B0604020202020204" pitchFamily="34" charset="0"/>
              <a:buChar char="•"/>
            </a:pPr>
            <a:r>
              <a:rPr lang="en-US" sz="1600" dirty="0" err="1"/>
              <a:t>do_lower_case</a:t>
            </a:r>
            <a:r>
              <a:rPr lang="en-US" sz="1600" dirty="0"/>
              <a:t>: If ‘Ture’, ignore uppercase.</a:t>
            </a:r>
          </a:p>
          <a:p>
            <a:pPr marL="171450" indent="-171450">
              <a:lnSpc>
                <a:spcPct val="150000"/>
              </a:lnSpc>
              <a:buFont typeface="Arial" panose="020B0604020202020204" pitchFamily="34" charset="0"/>
              <a:buChar char="•"/>
            </a:pPr>
            <a:r>
              <a:rPr lang="en-US" sz="1600" dirty="0" err="1">
                <a:solidFill>
                  <a:srgbClr val="FF0000"/>
                </a:solidFill>
              </a:rPr>
              <a:t>max_seq_length：Length</a:t>
            </a:r>
            <a:r>
              <a:rPr lang="en-US" sz="1600" dirty="0">
                <a:solidFill>
                  <a:srgbClr val="FF0000"/>
                </a:solidFill>
              </a:rPr>
              <a:t> of single sequence, which includes 2 sentences</a:t>
            </a:r>
          </a:p>
          <a:p>
            <a:pPr marL="171450" indent="-171450">
              <a:lnSpc>
                <a:spcPct val="150000"/>
              </a:lnSpc>
              <a:buFont typeface="Arial" panose="020B0604020202020204" pitchFamily="34" charset="0"/>
              <a:buChar char="•"/>
            </a:pPr>
            <a:r>
              <a:rPr lang="en-US" sz="1600" dirty="0" err="1"/>
              <a:t>max_predictions_per_seq：Maximum</a:t>
            </a:r>
            <a:r>
              <a:rPr lang="en-US" sz="1600" dirty="0"/>
              <a:t> masks per sequence</a:t>
            </a:r>
          </a:p>
          <a:p>
            <a:pPr marL="171450" indent="-171450">
              <a:lnSpc>
                <a:spcPct val="150000"/>
              </a:lnSpc>
              <a:buFont typeface="Arial" panose="020B0604020202020204" pitchFamily="34" charset="0"/>
              <a:buChar char="•"/>
            </a:pPr>
            <a:r>
              <a:rPr lang="en-US" sz="1600" dirty="0" err="1">
                <a:solidFill>
                  <a:srgbClr val="FF0000"/>
                </a:solidFill>
              </a:rPr>
              <a:t>random_seed：random</a:t>
            </a:r>
            <a:r>
              <a:rPr lang="en-US" sz="1600" dirty="0">
                <a:solidFill>
                  <a:srgbClr val="FF0000"/>
                </a:solidFill>
              </a:rPr>
              <a:t> seed </a:t>
            </a:r>
          </a:p>
          <a:p>
            <a:pPr marL="171450" indent="-171450">
              <a:lnSpc>
                <a:spcPct val="150000"/>
              </a:lnSpc>
              <a:buFont typeface="Arial" panose="020B0604020202020204" pitchFamily="34" charset="0"/>
              <a:buChar char="•"/>
            </a:pPr>
            <a:r>
              <a:rPr lang="en-US" sz="1600" dirty="0" err="1">
                <a:solidFill>
                  <a:srgbClr val="FF0000"/>
                </a:solidFill>
              </a:rPr>
              <a:t>dupe_factor：Random</a:t>
            </a:r>
            <a:r>
              <a:rPr lang="en-US" sz="1600" dirty="0">
                <a:solidFill>
                  <a:srgbClr val="FF0000"/>
                </a:solidFill>
              </a:rPr>
              <a:t> selection times from input file</a:t>
            </a:r>
          </a:p>
          <a:p>
            <a:pPr marL="171450" indent="-171450">
              <a:lnSpc>
                <a:spcPct val="150000"/>
              </a:lnSpc>
              <a:buFont typeface="Arial" panose="020B0604020202020204" pitchFamily="34" charset="0"/>
              <a:buChar char="•"/>
            </a:pPr>
            <a:r>
              <a:rPr lang="en-US" sz="1600" dirty="0" err="1"/>
              <a:t>masked_lm_prob：Prob</a:t>
            </a:r>
            <a:r>
              <a:rPr lang="en-US" sz="1600" dirty="0"/>
              <a:t> of masks from single sequence</a:t>
            </a:r>
          </a:p>
          <a:p>
            <a:pPr marL="171450" indent="-171450">
              <a:lnSpc>
                <a:spcPct val="150000"/>
              </a:lnSpc>
              <a:buFont typeface="Arial" panose="020B0604020202020204" pitchFamily="34" charset="0"/>
              <a:buChar char="•"/>
            </a:pPr>
            <a:r>
              <a:rPr lang="en-US" sz="1600" dirty="0" err="1"/>
              <a:t>max_predictions_per_seq</a:t>
            </a:r>
            <a:r>
              <a:rPr lang="en-US" sz="1600" dirty="0"/>
              <a:t>*</a:t>
            </a:r>
            <a:r>
              <a:rPr lang="en-US" sz="1600" dirty="0" err="1"/>
              <a:t>masked_lm_prob</a:t>
            </a:r>
            <a:endParaRPr lang="en-US" sz="1600" dirty="0"/>
          </a:p>
          <a:p>
            <a:pPr marL="171450" indent="-171450">
              <a:lnSpc>
                <a:spcPct val="150000"/>
              </a:lnSpc>
              <a:buFont typeface="Arial" panose="020B0604020202020204" pitchFamily="34" charset="0"/>
              <a:buChar char="•"/>
            </a:pPr>
            <a:r>
              <a:rPr lang="en-US" sz="1600" dirty="0" err="1"/>
              <a:t>short_seq_prob：To</a:t>
            </a:r>
            <a:r>
              <a:rPr lang="en-US" sz="1600" dirty="0"/>
              <a:t> minimum loss between pre-training and </a:t>
            </a:r>
            <a:br>
              <a:rPr lang="en-US" sz="1600" dirty="0"/>
            </a:br>
            <a:r>
              <a:rPr lang="en-US" sz="1600" dirty="0"/>
              <a:t>fine-tune, use this prob to generate those sequences which are shorter than </a:t>
            </a:r>
            <a:r>
              <a:rPr lang="en-US" sz="1600" dirty="0" err="1"/>
              <a:t>max_seq_length</a:t>
            </a:r>
            <a:endParaRPr lang="en-US" sz="1600" dirty="0"/>
          </a:p>
        </p:txBody>
      </p:sp>
      <p:sp>
        <p:nvSpPr>
          <p:cNvPr id="2" name="投影片編號版面配置區 1">
            <a:extLst>
              <a:ext uri="{FF2B5EF4-FFF2-40B4-BE49-F238E27FC236}">
                <a16:creationId xmlns:a16="http://schemas.microsoft.com/office/drawing/2014/main" id="{4E6382CB-1DA4-446C-9747-11C20F7B598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1502185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435362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single neuron</a:t>
            </a:r>
          </a:p>
        </p:txBody>
      </p:sp>
      <p:sp>
        <p:nvSpPr>
          <p:cNvPr id="5" name="文字方塊 6">
            <a:extLst>
              <a:ext uri="{FF2B5EF4-FFF2-40B4-BE49-F238E27FC236}">
                <a16:creationId xmlns:a16="http://schemas.microsoft.com/office/drawing/2014/main" id="{4A9F6A68-D192-0543-BEE8-77150D6E4FE6}"/>
              </a:ext>
            </a:extLst>
          </p:cNvPr>
          <p:cNvSpPr txBox="1"/>
          <p:nvPr/>
        </p:nvSpPr>
        <p:spPr>
          <a:xfrm>
            <a:off x="1545980" y="1651991"/>
            <a:ext cx="8703601" cy="461665"/>
          </a:xfrm>
          <a:prstGeom prst="rect">
            <a:avLst/>
          </a:prstGeom>
          <a:noFill/>
        </p:spPr>
        <p:txBody>
          <a:bodyPr wrap="none" rtlCol="0">
            <a:spAutoFit/>
          </a:bodyPr>
          <a:lstStyle/>
          <a:p>
            <a:r>
              <a:rPr lang="en-US" sz="2400" dirty="0"/>
              <a:t>We use MSE as loss function, and use sigmoid as activation function </a:t>
            </a:r>
          </a:p>
        </p:txBody>
      </p:sp>
      <p:pic>
        <p:nvPicPr>
          <p:cNvPr id="8" name="Picture 7">
            <a:extLst>
              <a:ext uri="{FF2B5EF4-FFF2-40B4-BE49-F238E27FC236}">
                <a16:creationId xmlns:a16="http://schemas.microsoft.com/office/drawing/2014/main" id="{10F03EFB-61F5-7E41-91CA-8AB186A18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50" y="2320443"/>
            <a:ext cx="3401380" cy="868632"/>
          </a:xfrm>
          <a:prstGeom prst="rect">
            <a:avLst/>
          </a:prstGeom>
        </p:spPr>
      </p:pic>
      <p:pic>
        <p:nvPicPr>
          <p:cNvPr id="10" name="Picture 9">
            <a:extLst>
              <a:ext uri="{FF2B5EF4-FFF2-40B4-BE49-F238E27FC236}">
                <a16:creationId xmlns:a16="http://schemas.microsoft.com/office/drawing/2014/main" id="{AA670A23-28E9-374A-A855-0ED10A31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699" y="2443117"/>
            <a:ext cx="2432170" cy="868632"/>
          </a:xfrm>
          <a:prstGeom prst="rect">
            <a:avLst/>
          </a:prstGeom>
        </p:spPr>
      </p:pic>
      <p:pic>
        <p:nvPicPr>
          <p:cNvPr id="12" name="Picture 11">
            <a:extLst>
              <a:ext uri="{FF2B5EF4-FFF2-40B4-BE49-F238E27FC236}">
                <a16:creationId xmlns:a16="http://schemas.microsoft.com/office/drawing/2014/main" id="{41493DC2-4ABA-8E41-846A-0E6ECB359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498" y="3311749"/>
            <a:ext cx="4094869" cy="1802576"/>
          </a:xfrm>
          <a:prstGeom prst="rect">
            <a:avLst/>
          </a:prstGeom>
        </p:spPr>
      </p:pic>
      <p:pic>
        <p:nvPicPr>
          <p:cNvPr id="14" name="Picture 13">
            <a:extLst>
              <a:ext uri="{FF2B5EF4-FFF2-40B4-BE49-F238E27FC236}">
                <a16:creationId xmlns:a16="http://schemas.microsoft.com/office/drawing/2014/main" id="{193F6B47-CFB3-AE42-ABA6-51921CD46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9892" y="5110056"/>
            <a:ext cx="3839475" cy="1202362"/>
          </a:xfrm>
          <a:prstGeom prst="rect">
            <a:avLst/>
          </a:prstGeom>
        </p:spPr>
      </p:pic>
      <p:pic>
        <p:nvPicPr>
          <p:cNvPr id="16" name="Picture 15">
            <a:extLst>
              <a:ext uri="{FF2B5EF4-FFF2-40B4-BE49-F238E27FC236}">
                <a16:creationId xmlns:a16="http://schemas.microsoft.com/office/drawing/2014/main" id="{84F7B64F-775F-3B45-9951-3FDF3A1923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10" y="5838180"/>
            <a:ext cx="3586975" cy="988785"/>
          </a:xfrm>
          <a:prstGeom prst="rect">
            <a:avLst/>
          </a:prstGeom>
        </p:spPr>
      </p:pic>
    </p:spTree>
    <p:custDataLst>
      <p:tags r:id="rId1"/>
    </p:custDataLst>
    <p:extLst>
      <p:ext uri="{BB962C8B-B14F-4D97-AF65-F5344CB8AC3E}">
        <p14:creationId xmlns:p14="http://schemas.microsoft.com/office/powerpoint/2010/main" val="1588879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5" name="Picture 4">
            <a:extLst>
              <a:ext uri="{FF2B5EF4-FFF2-40B4-BE49-F238E27FC236}">
                <a16:creationId xmlns:a16="http://schemas.microsoft.com/office/drawing/2014/main" id="{212E00E2-F2A1-084F-9E05-7B1717366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78" y="1970314"/>
            <a:ext cx="6634843" cy="3378855"/>
          </a:xfrm>
          <a:prstGeom prst="rect">
            <a:avLst/>
          </a:prstGeom>
        </p:spPr>
      </p:pic>
    </p:spTree>
    <p:custDataLst>
      <p:tags r:id="rId1"/>
    </p:custDataLst>
    <p:extLst>
      <p:ext uri="{BB962C8B-B14F-4D97-AF65-F5344CB8AC3E}">
        <p14:creationId xmlns:p14="http://schemas.microsoft.com/office/powerpoint/2010/main" val="605802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6" name="Picture 5">
            <a:extLst>
              <a:ext uri="{FF2B5EF4-FFF2-40B4-BE49-F238E27FC236}">
                <a16:creationId xmlns:a16="http://schemas.microsoft.com/office/drawing/2014/main" id="{1DBE95DB-3316-A547-B612-3B06EF26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05" y="1764490"/>
            <a:ext cx="2327916" cy="1057336"/>
          </a:xfrm>
          <a:prstGeom prst="rect">
            <a:avLst/>
          </a:prstGeom>
        </p:spPr>
      </p:pic>
      <p:pic>
        <p:nvPicPr>
          <p:cNvPr id="9" name="Picture 8">
            <a:extLst>
              <a:ext uri="{FF2B5EF4-FFF2-40B4-BE49-F238E27FC236}">
                <a16:creationId xmlns:a16="http://schemas.microsoft.com/office/drawing/2014/main" id="{6BF7E370-A4B4-C841-931D-9AA7947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391" y="1748161"/>
            <a:ext cx="2461079" cy="1117818"/>
          </a:xfrm>
          <a:prstGeom prst="rect">
            <a:avLst/>
          </a:prstGeom>
        </p:spPr>
      </p:pic>
      <p:pic>
        <p:nvPicPr>
          <p:cNvPr id="11" name="Picture 10">
            <a:extLst>
              <a:ext uri="{FF2B5EF4-FFF2-40B4-BE49-F238E27FC236}">
                <a16:creationId xmlns:a16="http://schemas.microsoft.com/office/drawing/2014/main" id="{4B6E3070-A40F-3545-BEBD-EBCAE0768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200" y="3048530"/>
            <a:ext cx="3118879" cy="987645"/>
          </a:xfrm>
          <a:prstGeom prst="rect">
            <a:avLst/>
          </a:prstGeom>
        </p:spPr>
      </p:pic>
      <p:pic>
        <p:nvPicPr>
          <p:cNvPr id="13" name="Picture 12">
            <a:extLst>
              <a:ext uri="{FF2B5EF4-FFF2-40B4-BE49-F238E27FC236}">
                <a16:creationId xmlns:a16="http://schemas.microsoft.com/office/drawing/2014/main" id="{1916628A-9819-CB4A-B788-F803D7928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691" y="4132706"/>
            <a:ext cx="4834262" cy="987645"/>
          </a:xfrm>
          <a:prstGeom prst="rect">
            <a:avLst/>
          </a:prstGeom>
        </p:spPr>
      </p:pic>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981" y="5372593"/>
            <a:ext cx="4451279" cy="1028884"/>
          </a:xfrm>
          <a:prstGeom prst="rect">
            <a:avLst/>
          </a:prstGeom>
        </p:spPr>
      </p:pic>
    </p:spTree>
    <p:custDataLst>
      <p:tags r:id="rId1"/>
    </p:custDataLst>
    <p:extLst>
      <p:ext uri="{BB962C8B-B14F-4D97-AF65-F5344CB8AC3E}">
        <p14:creationId xmlns:p14="http://schemas.microsoft.com/office/powerpoint/2010/main" val="3222181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5725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Gradient of Fully-Connected Layer</a:t>
            </a:r>
          </a:p>
        </p:txBody>
      </p:sp>
      <p:pic>
        <p:nvPicPr>
          <p:cNvPr id="15" name="Picture 14">
            <a:extLst>
              <a:ext uri="{FF2B5EF4-FFF2-40B4-BE49-F238E27FC236}">
                <a16:creationId xmlns:a16="http://schemas.microsoft.com/office/drawing/2014/main" id="{205E38F2-8D3F-C74E-8C22-B692185A2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81" y="1870114"/>
            <a:ext cx="4451279" cy="1028884"/>
          </a:xfrm>
          <a:prstGeom prst="rect">
            <a:avLst/>
          </a:prstGeom>
        </p:spPr>
      </p:pic>
      <p:pic>
        <p:nvPicPr>
          <p:cNvPr id="5" name="Picture 4">
            <a:extLst>
              <a:ext uri="{FF2B5EF4-FFF2-40B4-BE49-F238E27FC236}">
                <a16:creationId xmlns:a16="http://schemas.microsoft.com/office/drawing/2014/main" id="{9B2132DC-9186-D64C-96CC-89960EFB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649" y="3187173"/>
            <a:ext cx="4237351" cy="791117"/>
          </a:xfrm>
          <a:prstGeom prst="rect">
            <a:avLst/>
          </a:prstGeom>
        </p:spPr>
      </p:pic>
      <p:pic>
        <p:nvPicPr>
          <p:cNvPr id="10" name="Picture 9">
            <a:extLst>
              <a:ext uri="{FF2B5EF4-FFF2-40B4-BE49-F238E27FC236}">
                <a16:creationId xmlns:a16="http://schemas.microsoft.com/office/drawing/2014/main" id="{1A88348E-1961-C94D-B3F6-0B176070E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744" y="4504232"/>
            <a:ext cx="1753961" cy="740111"/>
          </a:xfrm>
          <a:prstGeom prst="rect">
            <a:avLst/>
          </a:prstGeom>
        </p:spPr>
      </p:pic>
      <p:pic>
        <p:nvPicPr>
          <p:cNvPr id="14" name="Picture 13">
            <a:extLst>
              <a:ext uri="{FF2B5EF4-FFF2-40B4-BE49-F238E27FC236}">
                <a16:creationId xmlns:a16="http://schemas.microsoft.com/office/drawing/2014/main" id="{F3C8CA8E-73AC-8C4C-8668-B5E787965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867" y="3325103"/>
            <a:ext cx="3109466" cy="503948"/>
          </a:xfrm>
          <a:prstGeom prst="rect">
            <a:avLst/>
          </a:prstGeom>
        </p:spPr>
      </p:pic>
    </p:spTree>
    <p:custDataLst>
      <p:tags r:id="rId1"/>
    </p:custDataLst>
    <p:extLst>
      <p:ext uri="{BB962C8B-B14F-4D97-AF65-F5344CB8AC3E}">
        <p14:creationId xmlns:p14="http://schemas.microsoft.com/office/powerpoint/2010/main" val="116941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635914" cy="523220"/>
          </a:xfrm>
          <a:prstGeom prst="rect">
            <a:avLst/>
          </a:prstGeom>
          <a:noFill/>
        </p:spPr>
        <p:txBody>
          <a:bodyPr wrap="none" rtlCol="0">
            <a:spAutoFit/>
          </a:bodyPr>
          <a:lstStyle/>
          <a:p>
            <a:r>
              <a:rPr lang="en-US" sz="2800" dirty="0"/>
              <a:t>Backpropagation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4" name="文字方塊 6">
            <a:extLst>
              <a:ext uri="{FF2B5EF4-FFF2-40B4-BE49-F238E27FC236}">
                <a16:creationId xmlns:a16="http://schemas.microsoft.com/office/drawing/2014/main" id="{E69E6D5F-C860-C740-B8D5-BB93DA655CE7}"/>
              </a:ext>
            </a:extLst>
          </p:cNvPr>
          <p:cNvSpPr txBox="1"/>
          <p:nvPr/>
        </p:nvSpPr>
        <p:spPr>
          <a:xfrm>
            <a:off x="1189473" y="1058719"/>
            <a:ext cx="219483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Chain Rule</a:t>
            </a:r>
          </a:p>
        </p:txBody>
      </p:sp>
    </p:spTree>
    <p:custDataLst>
      <p:tags r:id="rId1"/>
    </p:custDataLst>
    <p:extLst>
      <p:ext uri="{BB962C8B-B14F-4D97-AF65-F5344CB8AC3E}">
        <p14:creationId xmlns:p14="http://schemas.microsoft.com/office/powerpoint/2010/main" val="1245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2114" y="2572532"/>
            <a:ext cx="4047839"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Cross Entropy</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(CE)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extLst>
      <p:ext uri="{BB962C8B-B14F-4D97-AF65-F5344CB8AC3E}">
        <p14:creationId xmlns:p14="http://schemas.microsoft.com/office/powerpoint/2010/main" val="399099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4343881" cy="523220"/>
          </a:xfrm>
          <a:prstGeom prst="rect">
            <a:avLst/>
          </a:prstGeom>
          <a:noFill/>
        </p:spPr>
        <p:txBody>
          <a:bodyPr wrap="none" rtlCol="0">
            <a:spAutoFit/>
          </a:bodyPr>
          <a:lstStyle/>
          <a:p>
            <a:r>
              <a:rPr lang="en-US" sz="2800" dirty="0"/>
              <a:t>Loss Function: Cross Entropy</a:t>
            </a:r>
          </a:p>
        </p:txBody>
      </p:sp>
      <p:sp>
        <p:nvSpPr>
          <p:cNvPr id="12" name="文字方塊 6">
            <a:extLst>
              <a:ext uri="{FF2B5EF4-FFF2-40B4-BE49-F238E27FC236}">
                <a16:creationId xmlns:a16="http://schemas.microsoft.com/office/drawing/2014/main" id="{5758B521-C22D-0349-907D-BDB725F0A096}"/>
              </a:ext>
            </a:extLst>
          </p:cNvPr>
          <p:cNvSpPr txBox="1"/>
          <p:nvPr/>
        </p:nvSpPr>
        <p:spPr>
          <a:xfrm>
            <a:off x="881951" y="1101342"/>
            <a:ext cx="915635" cy="523220"/>
          </a:xfrm>
          <a:prstGeom prst="rect">
            <a:avLst/>
          </a:prstGeom>
          <a:noFill/>
        </p:spPr>
        <p:txBody>
          <a:bodyPr wrap="none" rtlCol="0">
            <a:spAutoFit/>
          </a:bodyPr>
          <a:lstStyle/>
          <a:p>
            <a:r>
              <a:rPr lang="en-US" sz="2800" dirty="0"/>
              <a:t>6.6.2</a:t>
            </a:r>
          </a:p>
        </p:txBody>
      </p:sp>
    </p:spTree>
    <p:extLst>
      <p:ext uri="{BB962C8B-B14F-4D97-AF65-F5344CB8AC3E}">
        <p14:creationId xmlns:p14="http://schemas.microsoft.com/office/powerpoint/2010/main" val="363709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881951" y="110134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6" name="Picture 5">
            <a:extLst>
              <a:ext uri="{FF2B5EF4-FFF2-40B4-BE49-F238E27FC236}">
                <a16:creationId xmlns:a16="http://schemas.microsoft.com/office/drawing/2014/main" id="{EDF9481E-692D-2C41-84C3-0CBA3CA4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95" y="1833407"/>
            <a:ext cx="2666420" cy="925287"/>
          </a:xfrm>
          <a:prstGeom prst="rect">
            <a:avLst/>
          </a:prstGeom>
        </p:spPr>
      </p:pic>
      <p:pic>
        <p:nvPicPr>
          <p:cNvPr id="8" name="Picture 7">
            <a:extLst>
              <a:ext uri="{FF2B5EF4-FFF2-40B4-BE49-F238E27FC236}">
                <a16:creationId xmlns:a16="http://schemas.microsoft.com/office/drawing/2014/main" id="{1845CFFE-DE3A-E04D-8F62-0E730C6B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115332"/>
            <a:ext cx="3252298" cy="983975"/>
          </a:xfrm>
          <a:prstGeom prst="rect">
            <a:avLst/>
          </a:prstGeom>
        </p:spPr>
      </p:pic>
      <p:pic>
        <p:nvPicPr>
          <p:cNvPr id="17" name="Picture 16">
            <a:extLst>
              <a:ext uri="{FF2B5EF4-FFF2-40B4-BE49-F238E27FC236}">
                <a16:creationId xmlns:a16="http://schemas.microsoft.com/office/drawing/2014/main" id="{48EAC112-6D41-A044-B369-0CADBA72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3" y="3115332"/>
            <a:ext cx="3252296" cy="983975"/>
          </a:xfrm>
          <a:prstGeom prst="rect">
            <a:avLst/>
          </a:prstGeom>
        </p:spPr>
      </p:pic>
      <p:pic>
        <p:nvPicPr>
          <p:cNvPr id="20" name="Picture 19">
            <a:extLst>
              <a:ext uri="{FF2B5EF4-FFF2-40B4-BE49-F238E27FC236}">
                <a16:creationId xmlns:a16="http://schemas.microsoft.com/office/drawing/2014/main" id="{B8E98496-30A8-3840-A43D-D8900D925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9" y="3172482"/>
            <a:ext cx="2641196" cy="983975"/>
          </a:xfrm>
          <a:prstGeom prst="rect">
            <a:avLst/>
          </a:prstGeom>
        </p:spPr>
      </p:pic>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8" y="4827683"/>
            <a:ext cx="3731550" cy="1158421"/>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881951" y="4201885"/>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spTree>
    <p:extLst>
      <p:ext uri="{BB962C8B-B14F-4D97-AF65-F5344CB8AC3E}">
        <p14:creationId xmlns:p14="http://schemas.microsoft.com/office/powerpoint/2010/main" val="3101386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189473" y="2372526"/>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21" name="Picture 20">
            <a:extLst>
              <a:ext uri="{FF2B5EF4-FFF2-40B4-BE49-F238E27FC236}">
                <a16:creationId xmlns:a16="http://schemas.microsoft.com/office/drawing/2014/main" id="{375B74E0-CA56-664C-A357-B19AA0CAA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8" y="1356166"/>
            <a:ext cx="3564058" cy="1106425"/>
          </a:xfrm>
          <a:prstGeom prst="rect">
            <a:avLst/>
          </a:prstGeom>
        </p:spPr>
      </p:pic>
      <p:sp>
        <p:nvSpPr>
          <p:cNvPr id="22" name="文字方塊 6">
            <a:extLst>
              <a:ext uri="{FF2B5EF4-FFF2-40B4-BE49-F238E27FC236}">
                <a16:creationId xmlns:a16="http://schemas.microsoft.com/office/drawing/2014/main" id="{56D14D5A-4720-7F41-82E3-0BBFEFCB50F5}"/>
              </a:ext>
            </a:extLst>
          </p:cNvPr>
          <p:cNvSpPr txBox="1"/>
          <p:nvPr/>
        </p:nvSpPr>
        <p:spPr>
          <a:xfrm>
            <a:off x="1189473" y="1058719"/>
            <a:ext cx="184044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err="1"/>
              <a:t>Softmax</a:t>
            </a:r>
            <a:endParaRPr lang="en-US" sz="2800" dirty="0"/>
          </a:p>
        </p:txBody>
      </p:sp>
      <p:pic>
        <p:nvPicPr>
          <p:cNvPr id="4" name="Picture 3">
            <a:extLst>
              <a:ext uri="{FF2B5EF4-FFF2-40B4-BE49-F238E27FC236}">
                <a16:creationId xmlns:a16="http://schemas.microsoft.com/office/drawing/2014/main" id="{064E9B28-4858-C142-B23F-720E3A6EB29C}"/>
              </a:ext>
            </a:extLst>
          </p:cNvPr>
          <p:cNvPicPr>
            <a:picLocks noChangeAspect="1"/>
          </p:cNvPicPr>
          <p:nvPr/>
        </p:nvPicPr>
        <p:blipFill rotWithShape="1">
          <a:blip r:embed="rId3">
            <a:extLst>
              <a:ext uri="{28A0092B-C50C-407E-A947-70E740481C1C}">
                <a14:useLocalDpi xmlns:a14="http://schemas.microsoft.com/office/drawing/2010/main" val="0"/>
              </a:ext>
            </a:extLst>
          </a:blip>
          <a:srcRect l="11661"/>
          <a:stretch/>
        </p:blipFill>
        <p:spPr>
          <a:xfrm>
            <a:off x="5397866" y="3079173"/>
            <a:ext cx="4724111" cy="1106424"/>
          </a:xfrm>
          <a:prstGeom prst="rect">
            <a:avLst/>
          </a:prstGeom>
        </p:spPr>
      </p:pic>
      <p:pic>
        <p:nvPicPr>
          <p:cNvPr id="14" name="Picture 13">
            <a:extLst>
              <a:ext uri="{FF2B5EF4-FFF2-40B4-BE49-F238E27FC236}">
                <a16:creationId xmlns:a16="http://schemas.microsoft.com/office/drawing/2014/main" id="{2838ED09-46B4-7947-B4E6-1AEE3E308F29}"/>
              </a:ext>
            </a:extLst>
          </p:cNvPr>
          <p:cNvPicPr>
            <a:picLocks noChangeAspect="1"/>
          </p:cNvPicPr>
          <p:nvPr/>
        </p:nvPicPr>
        <p:blipFill rotWithShape="1">
          <a:blip r:embed="rId4">
            <a:extLst>
              <a:ext uri="{28A0092B-C50C-407E-A947-70E740481C1C}">
                <a14:useLocalDpi xmlns:a14="http://schemas.microsoft.com/office/drawing/2010/main" val="0"/>
              </a:ext>
            </a:extLst>
          </a:blip>
          <a:srcRect r="75862"/>
          <a:stretch/>
        </p:blipFill>
        <p:spPr>
          <a:xfrm>
            <a:off x="2317385" y="3135860"/>
            <a:ext cx="785043" cy="983975"/>
          </a:xfrm>
          <a:prstGeom prst="rect">
            <a:avLst/>
          </a:prstGeom>
        </p:spPr>
      </p:pic>
      <p:pic>
        <p:nvPicPr>
          <p:cNvPr id="16" name="Picture 15">
            <a:extLst>
              <a:ext uri="{FF2B5EF4-FFF2-40B4-BE49-F238E27FC236}">
                <a16:creationId xmlns:a16="http://schemas.microsoft.com/office/drawing/2014/main" id="{7D05A83F-A3C4-C648-9A7B-B8EA8E5696D1}"/>
              </a:ext>
            </a:extLst>
          </p:cNvPr>
          <p:cNvPicPr>
            <a:picLocks noChangeAspect="1"/>
          </p:cNvPicPr>
          <p:nvPr/>
        </p:nvPicPr>
        <p:blipFill rotWithShape="1">
          <a:blip r:embed="rId5">
            <a:extLst>
              <a:ext uri="{28A0092B-C50C-407E-A947-70E740481C1C}">
                <a14:useLocalDpi xmlns:a14="http://schemas.microsoft.com/office/drawing/2010/main" val="0"/>
              </a:ext>
            </a:extLst>
          </a:blip>
          <a:srcRect l="10346" r="11139"/>
          <a:stretch/>
        </p:blipFill>
        <p:spPr>
          <a:xfrm>
            <a:off x="3200400" y="3135860"/>
            <a:ext cx="2073729" cy="983975"/>
          </a:xfrm>
          <a:prstGeom prst="rect">
            <a:avLst/>
          </a:prstGeom>
        </p:spPr>
      </p:pic>
      <p:pic>
        <p:nvPicPr>
          <p:cNvPr id="7" name="Picture 6">
            <a:extLst>
              <a:ext uri="{FF2B5EF4-FFF2-40B4-BE49-F238E27FC236}">
                <a16:creationId xmlns:a16="http://schemas.microsoft.com/office/drawing/2014/main" id="{07A8E089-4198-6B49-AC3B-BAADBE2A5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0350" y="4185597"/>
            <a:ext cx="3372034" cy="1005327"/>
          </a:xfrm>
          <a:prstGeom prst="rect">
            <a:avLst/>
          </a:prstGeom>
        </p:spPr>
      </p:pic>
      <p:pic>
        <p:nvPicPr>
          <p:cNvPr id="10" name="Picture 9">
            <a:extLst>
              <a:ext uri="{FF2B5EF4-FFF2-40B4-BE49-F238E27FC236}">
                <a16:creationId xmlns:a16="http://schemas.microsoft.com/office/drawing/2014/main" id="{76075955-3FA7-F845-90E8-580E56FC8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058" y="4230036"/>
            <a:ext cx="3372034" cy="1005327"/>
          </a:xfrm>
          <a:prstGeom prst="rect">
            <a:avLst/>
          </a:prstGeom>
        </p:spPr>
      </p:pic>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64" y="5533586"/>
            <a:ext cx="3372033" cy="1005326"/>
          </a:xfrm>
          <a:prstGeom prst="rect">
            <a:avLst/>
          </a:prstGeom>
        </p:spPr>
      </p:pic>
    </p:spTree>
    <p:extLst>
      <p:ext uri="{BB962C8B-B14F-4D97-AF65-F5344CB8AC3E}">
        <p14:creationId xmlns:p14="http://schemas.microsoft.com/office/powerpoint/2010/main" val="113808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3" name="文字方塊 6">
            <a:extLst>
              <a:ext uri="{FF2B5EF4-FFF2-40B4-BE49-F238E27FC236}">
                <a16:creationId xmlns:a16="http://schemas.microsoft.com/office/drawing/2014/main" id="{32B6C35E-B0D1-F948-9D0D-BD8EFEC771C9}"/>
              </a:ext>
            </a:extLst>
          </p:cNvPr>
          <p:cNvSpPr txBox="1"/>
          <p:nvPr/>
        </p:nvSpPr>
        <p:spPr>
          <a:xfrm>
            <a:off x="345830" y="369277"/>
            <a:ext cx="2712987" cy="523220"/>
          </a:xfrm>
          <a:prstGeom prst="rect">
            <a:avLst/>
          </a:prstGeom>
          <a:noFill/>
        </p:spPr>
        <p:txBody>
          <a:bodyPr wrap="none" rtlCol="0">
            <a:spAutoFit/>
          </a:bodyPr>
          <a:lstStyle/>
          <a:p>
            <a:r>
              <a:rPr lang="en-US" sz="2800" dirty="0"/>
              <a:t>Gradient Descent</a:t>
            </a:r>
          </a:p>
        </p:txBody>
      </p:sp>
      <p:sp>
        <p:nvSpPr>
          <p:cNvPr id="15" name="文字方塊 6">
            <a:extLst>
              <a:ext uri="{FF2B5EF4-FFF2-40B4-BE49-F238E27FC236}">
                <a16:creationId xmlns:a16="http://schemas.microsoft.com/office/drawing/2014/main" id="{D73BF29E-84E8-2B41-99A1-82F6F042B2B4}"/>
              </a:ext>
            </a:extLst>
          </p:cNvPr>
          <p:cNvSpPr txBox="1"/>
          <p:nvPr/>
        </p:nvSpPr>
        <p:spPr>
          <a:xfrm>
            <a:off x="1230294" y="1164212"/>
            <a:ext cx="26479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Cross Entropy</a:t>
            </a:r>
          </a:p>
        </p:txBody>
      </p:sp>
      <p:pic>
        <p:nvPicPr>
          <p:cNvPr id="12" name="Picture 11">
            <a:extLst>
              <a:ext uri="{FF2B5EF4-FFF2-40B4-BE49-F238E27FC236}">
                <a16:creationId xmlns:a16="http://schemas.microsoft.com/office/drawing/2014/main" id="{CB9E6689-3A6D-4446-8AE9-9E6C1335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1978317"/>
            <a:ext cx="3372033" cy="1005326"/>
          </a:xfrm>
          <a:prstGeom prst="rect">
            <a:avLst/>
          </a:prstGeom>
        </p:spPr>
      </p:pic>
      <p:sp>
        <p:nvSpPr>
          <p:cNvPr id="17" name="文字方塊 6">
            <a:extLst>
              <a:ext uri="{FF2B5EF4-FFF2-40B4-BE49-F238E27FC236}">
                <a16:creationId xmlns:a16="http://schemas.microsoft.com/office/drawing/2014/main" id="{CAF0A603-30D0-5943-B7E9-CDBB50E4F0C8}"/>
              </a:ext>
            </a:extLst>
          </p:cNvPr>
          <p:cNvSpPr txBox="1"/>
          <p:nvPr/>
        </p:nvSpPr>
        <p:spPr>
          <a:xfrm>
            <a:off x="1230294" y="3167390"/>
            <a:ext cx="473264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When y is one-hot encoding</a:t>
            </a:r>
          </a:p>
        </p:txBody>
      </p:sp>
      <p:pic>
        <p:nvPicPr>
          <p:cNvPr id="5" name="Picture 4">
            <a:extLst>
              <a:ext uri="{FF2B5EF4-FFF2-40B4-BE49-F238E27FC236}">
                <a16:creationId xmlns:a16="http://schemas.microsoft.com/office/drawing/2014/main" id="{2C748EED-6848-CC4F-B6C1-178C21FE5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29" y="3788687"/>
            <a:ext cx="1968041" cy="1590608"/>
          </a:xfrm>
          <a:prstGeom prst="rect">
            <a:avLst/>
          </a:prstGeom>
        </p:spPr>
      </p:pic>
      <p:pic>
        <p:nvPicPr>
          <p:cNvPr id="8" name="Picture 7">
            <a:extLst>
              <a:ext uri="{FF2B5EF4-FFF2-40B4-BE49-F238E27FC236}">
                <a16:creationId xmlns:a16="http://schemas.microsoft.com/office/drawing/2014/main" id="{5956EC67-81EE-D142-8DA8-A7F76BABD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76" y="5517928"/>
            <a:ext cx="2000072" cy="970795"/>
          </a:xfrm>
          <a:prstGeom prst="rect">
            <a:avLst/>
          </a:prstGeom>
        </p:spPr>
      </p:pic>
    </p:spTree>
    <p:extLst>
      <p:ext uri="{BB962C8B-B14F-4D97-AF65-F5344CB8AC3E}">
        <p14:creationId xmlns:p14="http://schemas.microsoft.com/office/powerpoint/2010/main" val="1479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A58829FF-2854-4E4C-9CC8-F6CF3A6B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267" y="1204547"/>
            <a:ext cx="6953250" cy="4038600"/>
          </a:xfrm>
          <a:prstGeom prst="rect">
            <a:avLst/>
          </a:prstGeom>
        </p:spPr>
      </p:pic>
      <p:cxnSp>
        <p:nvCxnSpPr>
          <p:cNvPr id="10" name="直線單箭頭接點 9">
            <a:extLst>
              <a:ext uri="{FF2B5EF4-FFF2-40B4-BE49-F238E27FC236}">
                <a16:creationId xmlns:a16="http://schemas.microsoft.com/office/drawing/2014/main" id="{EB64F623-32BC-4943-AD1F-1A170D660FD8}"/>
              </a:ext>
            </a:extLst>
          </p:cNvPr>
          <p:cNvCxnSpPr>
            <a:cxnSpLocks/>
          </p:cNvCxnSpPr>
          <p:nvPr/>
        </p:nvCxnSpPr>
        <p:spPr>
          <a:xfrm>
            <a:off x="2602523" y="4413738"/>
            <a:ext cx="2539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字方塊 15">
            <a:extLst>
              <a:ext uri="{FF2B5EF4-FFF2-40B4-BE49-F238E27FC236}">
                <a16:creationId xmlns:a16="http://schemas.microsoft.com/office/drawing/2014/main" id="{100A3BB9-84C0-426E-9334-2550FD8EBF6B}"/>
              </a:ext>
            </a:extLst>
          </p:cNvPr>
          <p:cNvSpPr txBox="1"/>
          <p:nvPr/>
        </p:nvSpPr>
        <p:spPr>
          <a:xfrm>
            <a:off x="1071783" y="3982395"/>
            <a:ext cx="2597058" cy="369332"/>
          </a:xfrm>
          <a:prstGeom prst="rect">
            <a:avLst/>
          </a:prstGeom>
          <a:noFill/>
        </p:spPr>
        <p:txBody>
          <a:bodyPr wrap="none" rtlCol="0">
            <a:spAutoFit/>
          </a:bodyPr>
          <a:lstStyle/>
          <a:p>
            <a:r>
              <a:rPr lang="en-GB" dirty="0" err="1"/>
              <a:t>create_training_instances</a:t>
            </a:r>
            <a:endParaRPr lang="en-US" dirty="0"/>
          </a:p>
        </p:txBody>
      </p:sp>
      <p:sp>
        <p:nvSpPr>
          <p:cNvPr id="28" name="文字方塊 27">
            <a:extLst>
              <a:ext uri="{FF2B5EF4-FFF2-40B4-BE49-F238E27FC236}">
                <a16:creationId xmlns:a16="http://schemas.microsoft.com/office/drawing/2014/main" id="{0DA22322-52EB-4186-BCE5-B594628E84E8}"/>
              </a:ext>
            </a:extLst>
          </p:cNvPr>
          <p:cNvSpPr txBox="1"/>
          <p:nvPr/>
        </p:nvSpPr>
        <p:spPr>
          <a:xfrm>
            <a:off x="1416391" y="782072"/>
            <a:ext cx="2789290" cy="369332"/>
          </a:xfrm>
          <a:prstGeom prst="rect">
            <a:avLst/>
          </a:prstGeom>
          <a:noFill/>
        </p:spPr>
        <p:txBody>
          <a:bodyPr wrap="none" rtlCol="0">
            <a:spAutoFit/>
          </a:bodyPr>
          <a:lstStyle/>
          <a:p>
            <a:r>
              <a:rPr lang="en-US" dirty="0"/>
              <a:t>create_pretraining_data.py </a:t>
            </a:r>
          </a:p>
        </p:txBody>
      </p:sp>
      <p:cxnSp>
        <p:nvCxnSpPr>
          <p:cNvPr id="30" name="直線單箭頭接點 29">
            <a:extLst>
              <a:ext uri="{FF2B5EF4-FFF2-40B4-BE49-F238E27FC236}">
                <a16:creationId xmlns:a16="http://schemas.microsoft.com/office/drawing/2014/main" id="{13A6C672-CE0D-4DAD-888C-42BD0B579594}"/>
              </a:ext>
            </a:extLst>
          </p:cNvPr>
          <p:cNvCxnSpPr/>
          <p:nvPr/>
        </p:nvCxnSpPr>
        <p:spPr>
          <a:xfrm>
            <a:off x="4161188" y="966738"/>
            <a:ext cx="527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31A37BA-8A7C-4081-8084-EAF9F8CFB00F}"/>
              </a:ext>
            </a:extLst>
          </p:cNvPr>
          <p:cNvSpPr txBox="1"/>
          <p:nvPr/>
        </p:nvSpPr>
        <p:spPr>
          <a:xfrm>
            <a:off x="4748708" y="774698"/>
            <a:ext cx="1347292" cy="369332"/>
          </a:xfrm>
          <a:prstGeom prst="rect">
            <a:avLst/>
          </a:prstGeom>
          <a:noFill/>
        </p:spPr>
        <p:txBody>
          <a:bodyPr wrap="none" rtlCol="0">
            <a:spAutoFit/>
          </a:bodyPr>
          <a:lstStyle/>
          <a:p>
            <a:r>
              <a:rPr lang="en-US" dirty="0"/>
              <a:t>modeling.py</a:t>
            </a:r>
          </a:p>
        </p:txBody>
      </p:sp>
      <p:cxnSp>
        <p:nvCxnSpPr>
          <p:cNvPr id="33" name="直線單箭頭接點 32">
            <a:extLst>
              <a:ext uri="{FF2B5EF4-FFF2-40B4-BE49-F238E27FC236}">
                <a16:creationId xmlns:a16="http://schemas.microsoft.com/office/drawing/2014/main" id="{889DA41C-5C39-4FCC-8166-A4D8A7FFD2BC}"/>
              </a:ext>
            </a:extLst>
          </p:cNvPr>
          <p:cNvCxnSpPr>
            <a:stCxn id="31" idx="3"/>
          </p:cNvCxnSpPr>
          <p:nvPr/>
        </p:nvCxnSpPr>
        <p:spPr>
          <a:xfrm>
            <a:off x="6096000" y="959364"/>
            <a:ext cx="23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0B8CAD82-09DB-4C37-ACF7-B2E2FA6A955C}"/>
              </a:ext>
            </a:extLst>
          </p:cNvPr>
          <p:cNvSpPr txBox="1"/>
          <p:nvPr/>
        </p:nvSpPr>
        <p:spPr>
          <a:xfrm>
            <a:off x="6390950" y="774698"/>
            <a:ext cx="1941044" cy="369332"/>
          </a:xfrm>
          <a:prstGeom prst="rect">
            <a:avLst/>
          </a:prstGeom>
          <a:noFill/>
        </p:spPr>
        <p:txBody>
          <a:bodyPr wrap="none" rtlCol="0">
            <a:spAutoFit/>
          </a:bodyPr>
          <a:lstStyle/>
          <a:p>
            <a:r>
              <a:rPr lang="en-US" dirty="0"/>
              <a:t>run_pretraining.py</a:t>
            </a:r>
          </a:p>
        </p:txBody>
      </p:sp>
      <p:sp>
        <p:nvSpPr>
          <p:cNvPr id="2" name="投影片編號版面配置區 1">
            <a:extLst>
              <a:ext uri="{FF2B5EF4-FFF2-40B4-BE49-F238E27FC236}">
                <a16:creationId xmlns:a16="http://schemas.microsoft.com/office/drawing/2014/main" id="{28192A0B-36AA-422A-87F6-37A7342A14B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21" name="Rectangle 20">
            <a:extLst>
              <a:ext uri="{FF2B5EF4-FFF2-40B4-BE49-F238E27FC236}">
                <a16:creationId xmlns:a16="http://schemas.microsoft.com/office/drawing/2014/main" id="{61D3FF1F-5FAA-B14E-86B6-7E099ACA8440}"/>
              </a:ext>
            </a:extLst>
          </p:cNvPr>
          <p:cNvSpPr/>
          <p:nvPr/>
        </p:nvSpPr>
        <p:spPr>
          <a:xfrm>
            <a:off x="-4682" y="6609893"/>
            <a:ext cx="10055675" cy="276999"/>
          </a:xfrm>
          <a:prstGeom prst="rect">
            <a:avLst/>
          </a:prstGeom>
        </p:spPr>
        <p:txBody>
          <a:bodyPr wrap="square">
            <a:spAutoFit/>
          </a:bodyPr>
          <a:lstStyle/>
          <a:p>
            <a:r>
              <a:rPr lang="en-US" sz="1200" dirty="0"/>
              <a:t>Devlin, Jacob, et al. "Bert: Pre-training of deep bidirectional transformers for language understanding." </a:t>
            </a:r>
            <a:r>
              <a:rPr lang="en-US" sz="1200" dirty="0" err="1"/>
              <a:t>arXiv</a:t>
            </a:r>
            <a:r>
              <a:rPr lang="en-US" sz="1200" dirty="0"/>
              <a:t> preprint arXiv:1810.04805 (2018).</a:t>
            </a:r>
          </a:p>
        </p:txBody>
      </p:sp>
    </p:spTree>
    <p:extLst>
      <p:ext uri="{BB962C8B-B14F-4D97-AF65-F5344CB8AC3E}">
        <p14:creationId xmlns:p14="http://schemas.microsoft.com/office/powerpoint/2010/main" val="170296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F07292D0-2554-3E47-B523-01CD00C65E87}"/>
              </a:ext>
            </a:extLst>
          </p:cNvPr>
          <p:cNvSpPr txBox="1"/>
          <p:nvPr/>
        </p:nvSpPr>
        <p:spPr>
          <a:xfrm>
            <a:off x="345830" y="369277"/>
            <a:ext cx="2186240" cy="523220"/>
          </a:xfrm>
          <a:prstGeom prst="rect">
            <a:avLst/>
          </a:prstGeom>
          <a:noFill/>
        </p:spPr>
        <p:txBody>
          <a:bodyPr wrap="none" rtlCol="0">
            <a:spAutoFit/>
          </a:bodyPr>
          <a:lstStyle/>
          <a:p>
            <a:r>
              <a:rPr lang="en-US" sz="2800" dirty="0"/>
              <a:t>Cross Entropy</a:t>
            </a:r>
          </a:p>
        </p:txBody>
      </p:sp>
      <p:sp>
        <p:nvSpPr>
          <p:cNvPr id="2" name="投影片編號版面配置區 1">
            <a:extLst>
              <a:ext uri="{FF2B5EF4-FFF2-40B4-BE49-F238E27FC236}">
                <a16:creationId xmlns:a16="http://schemas.microsoft.com/office/drawing/2014/main" id="{E079299B-81E8-4D05-ACB9-0FF88B68AAEF}"/>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5" name="Picture 4">
            <a:extLst>
              <a:ext uri="{FF2B5EF4-FFF2-40B4-BE49-F238E27FC236}">
                <a16:creationId xmlns:a16="http://schemas.microsoft.com/office/drawing/2014/main" id="{DD95ED5E-5F0C-5641-B989-50AA9B8D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7" y="1634671"/>
            <a:ext cx="3029116" cy="773793"/>
          </a:xfrm>
          <a:prstGeom prst="rect">
            <a:avLst/>
          </a:prstGeom>
        </p:spPr>
      </p:pic>
      <p:pic>
        <p:nvPicPr>
          <p:cNvPr id="11" name="Picture 10">
            <a:extLst>
              <a:ext uri="{FF2B5EF4-FFF2-40B4-BE49-F238E27FC236}">
                <a16:creationId xmlns:a16="http://schemas.microsoft.com/office/drawing/2014/main" id="{056A831B-4B67-9B49-B0CB-5FE9BC43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7" y="2736850"/>
            <a:ext cx="3322864" cy="949390"/>
          </a:xfrm>
          <a:prstGeom prst="rect">
            <a:avLst/>
          </a:prstGeom>
        </p:spPr>
      </p:pic>
      <p:sp>
        <p:nvSpPr>
          <p:cNvPr id="12" name="文字方塊 6">
            <a:extLst>
              <a:ext uri="{FF2B5EF4-FFF2-40B4-BE49-F238E27FC236}">
                <a16:creationId xmlns:a16="http://schemas.microsoft.com/office/drawing/2014/main" id="{34E2D6D9-BAF2-774C-A449-BA0FD35C1C1B}"/>
              </a:ext>
            </a:extLst>
          </p:cNvPr>
          <p:cNvSpPr txBox="1"/>
          <p:nvPr/>
        </p:nvSpPr>
        <p:spPr>
          <a:xfrm>
            <a:off x="5908732" y="496075"/>
            <a:ext cx="4179221" cy="523220"/>
          </a:xfrm>
          <a:prstGeom prst="rect">
            <a:avLst/>
          </a:prstGeom>
          <a:noFill/>
        </p:spPr>
        <p:txBody>
          <a:bodyPr wrap="none" rtlCol="0">
            <a:spAutoFit/>
          </a:bodyPr>
          <a:lstStyle/>
          <a:p>
            <a:r>
              <a:rPr lang="en-US" sz="2800" dirty="0" err="1"/>
              <a:t>Kullback-Leibler</a:t>
            </a:r>
            <a:r>
              <a:rPr lang="en-US" sz="2800" dirty="0"/>
              <a:t> Divergence</a:t>
            </a:r>
          </a:p>
        </p:txBody>
      </p:sp>
      <p:pic>
        <p:nvPicPr>
          <p:cNvPr id="14" name="Picture 13">
            <a:extLst>
              <a:ext uri="{FF2B5EF4-FFF2-40B4-BE49-F238E27FC236}">
                <a16:creationId xmlns:a16="http://schemas.microsoft.com/office/drawing/2014/main" id="{F54FE050-3E6C-3648-BB47-24CD4DA79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732" y="1367064"/>
            <a:ext cx="3725125" cy="872744"/>
          </a:xfrm>
          <a:prstGeom prst="rect">
            <a:avLst/>
          </a:prstGeom>
        </p:spPr>
      </p:pic>
      <p:pic>
        <p:nvPicPr>
          <p:cNvPr id="16" name="Picture 15">
            <a:extLst>
              <a:ext uri="{FF2B5EF4-FFF2-40B4-BE49-F238E27FC236}">
                <a16:creationId xmlns:a16="http://schemas.microsoft.com/office/drawing/2014/main" id="{87EB652B-FE8A-2D45-BA0A-86B650EE5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5507" y="2915048"/>
            <a:ext cx="3432629" cy="1027903"/>
          </a:xfrm>
          <a:prstGeom prst="rect">
            <a:avLst/>
          </a:prstGeom>
        </p:spPr>
      </p:pic>
      <p:pic>
        <p:nvPicPr>
          <p:cNvPr id="18" name="Picture 17">
            <a:extLst>
              <a:ext uri="{FF2B5EF4-FFF2-40B4-BE49-F238E27FC236}">
                <a16:creationId xmlns:a16="http://schemas.microsoft.com/office/drawing/2014/main" id="{4E09F1C4-0C24-024B-9A00-6FA59F0D6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123" y="3955571"/>
            <a:ext cx="4131011" cy="2765904"/>
          </a:xfrm>
          <a:prstGeom prst="rect">
            <a:avLst/>
          </a:prstGeom>
        </p:spPr>
      </p:pic>
    </p:spTree>
    <p:extLst>
      <p:ext uri="{BB962C8B-B14F-4D97-AF65-F5344CB8AC3E}">
        <p14:creationId xmlns:p14="http://schemas.microsoft.com/office/powerpoint/2010/main" val="353261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344033" y="2572532"/>
            <a:ext cx="5504007"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Mean Square Error</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(MSE)</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24843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74844" y="2572532"/>
            <a:ext cx="4042390"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Weight Decay</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extLst>
      <p:ext uri="{BB962C8B-B14F-4D97-AF65-F5344CB8AC3E}">
        <p14:creationId xmlns:p14="http://schemas.microsoft.com/office/powerpoint/2010/main" val="417407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829467" y="2572532"/>
            <a:ext cx="2533129"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Dropout</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extLst>
      <p:ext uri="{BB962C8B-B14F-4D97-AF65-F5344CB8AC3E}">
        <p14:creationId xmlns:p14="http://schemas.microsoft.com/office/powerpoint/2010/main" val="3020912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4" name="Picture 3">
            <a:extLst>
              <a:ext uri="{FF2B5EF4-FFF2-40B4-BE49-F238E27FC236}">
                <a16:creationId xmlns:a16="http://schemas.microsoft.com/office/drawing/2014/main" id="{04A21980-5906-6F47-BCFF-48B3DBBB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93" y="949779"/>
            <a:ext cx="7454900" cy="4533900"/>
          </a:xfrm>
          <a:prstGeom prst="rect">
            <a:avLst/>
          </a:prstGeom>
        </p:spPr>
      </p:pic>
    </p:spTree>
    <p:custDataLst>
      <p:tags r:id="rId1"/>
    </p:custDataLst>
    <p:extLst>
      <p:ext uri="{BB962C8B-B14F-4D97-AF65-F5344CB8AC3E}">
        <p14:creationId xmlns:p14="http://schemas.microsoft.com/office/powerpoint/2010/main" val="363780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01987" cy="523220"/>
          </a:xfrm>
          <a:prstGeom prst="rect">
            <a:avLst/>
          </a:prstGeom>
          <a:noFill/>
        </p:spPr>
        <p:txBody>
          <a:bodyPr wrap="none" rtlCol="0">
            <a:spAutoFit/>
          </a:bodyPr>
          <a:lstStyle/>
          <a:p>
            <a:r>
              <a:rPr lang="en-US" sz="2800" dirty="0"/>
              <a:t>Dropout</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5" name="Picture 4">
            <a:extLst>
              <a:ext uri="{FF2B5EF4-FFF2-40B4-BE49-F238E27FC236}">
                <a16:creationId xmlns:a16="http://schemas.microsoft.com/office/drawing/2014/main" id="{4105B999-4C5F-DA4C-ABB3-F3C9BC3A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70" y="753557"/>
            <a:ext cx="7575494" cy="2675443"/>
          </a:xfrm>
          <a:prstGeom prst="rect">
            <a:avLst/>
          </a:prstGeom>
        </p:spPr>
      </p:pic>
      <p:pic>
        <p:nvPicPr>
          <p:cNvPr id="8" name="Picture 7">
            <a:extLst>
              <a:ext uri="{FF2B5EF4-FFF2-40B4-BE49-F238E27FC236}">
                <a16:creationId xmlns:a16="http://schemas.microsoft.com/office/drawing/2014/main" id="{3DBFD126-EDFA-B84E-9E2A-E2DA47D39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0" y="3585543"/>
            <a:ext cx="7575494" cy="2675443"/>
          </a:xfrm>
          <a:prstGeom prst="rect">
            <a:avLst/>
          </a:prstGeom>
        </p:spPr>
      </p:pic>
    </p:spTree>
    <p:custDataLst>
      <p:tags r:id="rId1"/>
    </p:custDataLst>
    <p:extLst>
      <p:ext uri="{BB962C8B-B14F-4D97-AF65-F5344CB8AC3E}">
        <p14:creationId xmlns:p14="http://schemas.microsoft.com/office/powerpoint/2010/main" val="39582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004574" y="2572532"/>
            <a:ext cx="4182941"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Regularization</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extLst>
      <p:ext uri="{BB962C8B-B14F-4D97-AF65-F5344CB8AC3E}">
        <p14:creationId xmlns:p14="http://schemas.microsoft.com/office/powerpoint/2010/main" val="1274716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252989" cy="523220"/>
          </a:xfrm>
          <a:prstGeom prst="rect">
            <a:avLst/>
          </a:prstGeom>
          <a:noFill/>
        </p:spPr>
        <p:txBody>
          <a:bodyPr wrap="none" rtlCol="0">
            <a:spAutoFit/>
          </a:bodyPr>
          <a:lstStyle/>
          <a:p>
            <a:r>
              <a:rPr lang="en-US" sz="2800" dirty="0"/>
              <a:t>Regularization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extLst>
      <p:ext uri="{BB962C8B-B14F-4D97-AF65-F5344CB8AC3E}">
        <p14:creationId xmlns:p14="http://schemas.microsoft.com/office/powerpoint/2010/main" val="586318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263817" y="2572532"/>
            <a:ext cx="5664435" cy="1754326"/>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Data Augmentation</a:t>
            </a:r>
          </a:p>
          <a:p>
            <a:pPr algn="ctr"/>
            <a:r>
              <a:rPr lang="en-US" altLang="zh-TW" sz="5400" b="0" cap="none" spc="0" dirty="0">
                <a:ln w="0"/>
                <a:solidFill>
                  <a:schemeClr val="tx1"/>
                </a:solidFill>
                <a:effectLst>
                  <a:outerShdw blurRad="38100" dist="19050" dir="2700000" algn="tl" rotWithShape="0">
                    <a:schemeClr val="dk1">
                      <a:alpha val="40000"/>
                    </a:schemeClr>
                  </a:outerShdw>
                </a:effectLst>
              </a:rPr>
              <a:t>In NLP</a:t>
            </a: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extLst>
      <p:ext uri="{BB962C8B-B14F-4D97-AF65-F5344CB8AC3E}">
        <p14:creationId xmlns:p14="http://schemas.microsoft.com/office/powerpoint/2010/main" val="449467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024098" cy="523220"/>
          </a:xfrm>
          <a:prstGeom prst="rect">
            <a:avLst/>
          </a:prstGeom>
          <a:noFill/>
        </p:spPr>
        <p:txBody>
          <a:bodyPr wrap="none" rtlCol="0">
            <a:spAutoFit/>
          </a:bodyPr>
          <a:lstStyle/>
          <a:p>
            <a:r>
              <a:rPr lang="en-US" sz="2800" dirty="0"/>
              <a:t>Data Augmentation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ustDataLst>
      <p:tags r:id="rId1"/>
    </p:custDataLst>
    <p:extLst>
      <p:ext uri="{BB962C8B-B14F-4D97-AF65-F5344CB8AC3E}">
        <p14:creationId xmlns:p14="http://schemas.microsoft.com/office/powerpoint/2010/main" val="127002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4F33F084-3552-402F-9EF5-1A69DF2A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12" y="0"/>
            <a:ext cx="5475588" cy="6858000"/>
          </a:xfrm>
          <a:prstGeom prst="rect">
            <a:avLst/>
          </a:prstGeom>
        </p:spPr>
      </p:pic>
      <p:cxnSp>
        <p:nvCxnSpPr>
          <p:cNvPr id="9" name="直線單箭頭接點 8">
            <a:extLst>
              <a:ext uri="{FF2B5EF4-FFF2-40B4-BE49-F238E27FC236}">
                <a16:creationId xmlns:a16="http://schemas.microsoft.com/office/drawing/2014/main" id="{A74D2DF7-11AD-4A0A-9E12-9A546CD939F2}"/>
              </a:ext>
            </a:extLst>
          </p:cNvPr>
          <p:cNvCxnSpPr/>
          <p:nvPr/>
        </p:nvCxnSpPr>
        <p:spPr>
          <a:xfrm>
            <a:off x="4761717" y="2531165"/>
            <a:ext cx="1954695"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1" name="文字方塊 10">
            <a:extLst>
              <a:ext uri="{FF2B5EF4-FFF2-40B4-BE49-F238E27FC236}">
                <a16:creationId xmlns:a16="http://schemas.microsoft.com/office/drawing/2014/main" id="{3A6AC7F1-B63E-45C5-9E27-E967AEEEA86B}"/>
              </a:ext>
            </a:extLst>
          </p:cNvPr>
          <p:cNvSpPr txBox="1"/>
          <p:nvPr/>
        </p:nvSpPr>
        <p:spPr>
          <a:xfrm>
            <a:off x="3995530" y="2244515"/>
            <a:ext cx="1411357" cy="369332"/>
          </a:xfrm>
          <a:prstGeom prst="rect">
            <a:avLst/>
          </a:prstGeom>
          <a:noFill/>
        </p:spPr>
        <p:txBody>
          <a:bodyPr wrap="square" rtlCol="0">
            <a:spAutoFit/>
          </a:bodyPr>
          <a:lstStyle/>
          <a:p>
            <a:r>
              <a:rPr lang="en-US" dirty="0"/>
              <a:t>tokenization</a:t>
            </a:r>
          </a:p>
        </p:txBody>
      </p:sp>
      <p:cxnSp>
        <p:nvCxnSpPr>
          <p:cNvPr id="14" name="直線單箭頭接點 13">
            <a:extLst>
              <a:ext uri="{FF2B5EF4-FFF2-40B4-BE49-F238E27FC236}">
                <a16:creationId xmlns:a16="http://schemas.microsoft.com/office/drawing/2014/main" id="{DBC55BCF-7FCA-439B-B57A-10D907D52A41}"/>
              </a:ext>
            </a:extLst>
          </p:cNvPr>
          <p:cNvCxnSpPr/>
          <p:nvPr/>
        </p:nvCxnSpPr>
        <p:spPr>
          <a:xfrm>
            <a:off x="5638800" y="1080052"/>
            <a:ext cx="1077612"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5" name="文字方塊 14">
            <a:extLst>
              <a:ext uri="{FF2B5EF4-FFF2-40B4-BE49-F238E27FC236}">
                <a16:creationId xmlns:a16="http://schemas.microsoft.com/office/drawing/2014/main" id="{FADB25CC-C8CE-4BAD-9C05-0756F1C8DD32}"/>
              </a:ext>
            </a:extLst>
          </p:cNvPr>
          <p:cNvSpPr txBox="1"/>
          <p:nvPr/>
        </p:nvSpPr>
        <p:spPr>
          <a:xfrm>
            <a:off x="3707042" y="796066"/>
            <a:ext cx="2849819" cy="369332"/>
          </a:xfrm>
          <a:prstGeom prst="rect">
            <a:avLst/>
          </a:prstGeom>
          <a:noFill/>
        </p:spPr>
        <p:txBody>
          <a:bodyPr wrap="none" rtlCol="0">
            <a:spAutoFit/>
          </a:bodyPr>
          <a:lstStyle/>
          <a:p>
            <a:r>
              <a:rPr lang="en-US" dirty="0"/>
              <a:t>Input File Format Restriction</a:t>
            </a:r>
          </a:p>
        </p:txBody>
      </p:sp>
      <p:sp>
        <p:nvSpPr>
          <p:cNvPr id="17" name="文字方塊 16">
            <a:extLst>
              <a:ext uri="{FF2B5EF4-FFF2-40B4-BE49-F238E27FC236}">
                <a16:creationId xmlns:a16="http://schemas.microsoft.com/office/drawing/2014/main" id="{26B1C70E-4DE1-414F-A639-9905CFEBD62B}"/>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sp>
        <p:nvSpPr>
          <p:cNvPr id="18" name="文字方塊 17">
            <a:extLst>
              <a:ext uri="{FF2B5EF4-FFF2-40B4-BE49-F238E27FC236}">
                <a16:creationId xmlns:a16="http://schemas.microsoft.com/office/drawing/2014/main" id="{33552418-8CB0-4CB1-99EB-F08137815679}"/>
              </a:ext>
            </a:extLst>
          </p:cNvPr>
          <p:cNvSpPr txBox="1"/>
          <p:nvPr/>
        </p:nvSpPr>
        <p:spPr>
          <a:xfrm>
            <a:off x="563217" y="2339009"/>
            <a:ext cx="1354602" cy="369332"/>
          </a:xfrm>
          <a:prstGeom prst="rect">
            <a:avLst/>
          </a:prstGeom>
          <a:noFill/>
        </p:spPr>
        <p:txBody>
          <a:bodyPr wrap="none" rtlCol="0">
            <a:spAutoFit/>
          </a:bodyPr>
          <a:lstStyle/>
          <a:p>
            <a:r>
              <a:rPr lang="en-US" dirty="0"/>
              <a:t>Tokenization</a:t>
            </a:r>
          </a:p>
        </p:txBody>
      </p:sp>
      <p:sp>
        <p:nvSpPr>
          <p:cNvPr id="2" name="投影片編號版面配置區 1">
            <a:extLst>
              <a:ext uri="{FF2B5EF4-FFF2-40B4-BE49-F238E27FC236}">
                <a16:creationId xmlns:a16="http://schemas.microsoft.com/office/drawing/2014/main" id="{09F88A82-4BE1-498A-A226-80DD12199E5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1880866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992411" y="2572532"/>
            <a:ext cx="4207242" cy="923330"/>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Residual Block</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316AEA5A-B970-48EC-944C-B185E84F9B16}"/>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extLst>
      <p:ext uri="{BB962C8B-B14F-4D97-AF65-F5344CB8AC3E}">
        <p14:creationId xmlns:p14="http://schemas.microsoft.com/office/powerpoint/2010/main" val="95209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2534668" cy="523220"/>
          </a:xfrm>
          <a:prstGeom prst="rect">
            <a:avLst/>
          </a:prstGeom>
          <a:noFill/>
        </p:spPr>
        <p:txBody>
          <a:bodyPr wrap="none" rtlCol="0">
            <a:spAutoFit/>
          </a:bodyPr>
          <a:lstStyle/>
          <a:p>
            <a:r>
              <a:rPr lang="en-US" sz="2800" dirty="0"/>
              <a:t>Skip Connection</a:t>
            </a:r>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extLst>
      <p:ext uri="{BB962C8B-B14F-4D97-AF65-F5344CB8AC3E}">
        <p14:creationId xmlns:p14="http://schemas.microsoft.com/office/powerpoint/2010/main" val="1978304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221616" cy="523220"/>
          </a:xfrm>
          <a:prstGeom prst="rect">
            <a:avLst/>
          </a:prstGeom>
          <a:noFill/>
        </p:spPr>
        <p:txBody>
          <a:bodyPr wrap="none" rtlCol="0">
            <a:spAutoFit/>
          </a:bodyPr>
          <a:lstStyle/>
          <a:p>
            <a:r>
              <a:rPr lang="en-US" sz="2800" dirty="0" err="1"/>
              <a:t>ResNet</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extLst>
      <p:ext uri="{BB962C8B-B14F-4D97-AF65-F5344CB8AC3E}">
        <p14:creationId xmlns:p14="http://schemas.microsoft.com/office/powerpoint/2010/main" val="298945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1475212" cy="523220"/>
          </a:xfrm>
          <a:prstGeom prst="rect">
            <a:avLst/>
          </a:prstGeom>
          <a:noFill/>
        </p:spPr>
        <p:txBody>
          <a:bodyPr wrap="none" rtlCol="0">
            <a:spAutoFit/>
          </a:bodyPr>
          <a:lstStyle/>
          <a:p>
            <a:r>
              <a:rPr lang="en-US" sz="2800" dirty="0" err="1"/>
              <a:t>ResBlock</a:t>
            </a:r>
            <a:endParaRPr lang="en-US" sz="2800" dirty="0"/>
          </a:p>
        </p:txBody>
      </p:sp>
      <p:sp>
        <p:nvSpPr>
          <p:cNvPr id="2" name="投影片編號版面配置區 1">
            <a:extLst>
              <a:ext uri="{FF2B5EF4-FFF2-40B4-BE49-F238E27FC236}">
                <a16:creationId xmlns:a16="http://schemas.microsoft.com/office/drawing/2014/main" id="{5C9FC629-EEA4-4DD8-AC95-AECBBF75C55E}"/>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pic>
        <p:nvPicPr>
          <p:cNvPr id="4" name="Picture 3">
            <a:extLst>
              <a:ext uri="{FF2B5EF4-FFF2-40B4-BE49-F238E27FC236}">
                <a16:creationId xmlns:a16="http://schemas.microsoft.com/office/drawing/2014/main" id="{17168F10-4B47-D34D-A920-95F91143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021" y="2415721"/>
            <a:ext cx="3162300" cy="736600"/>
          </a:xfrm>
          <a:prstGeom prst="rect">
            <a:avLst/>
          </a:prstGeom>
        </p:spPr>
      </p:pic>
      <p:pic>
        <p:nvPicPr>
          <p:cNvPr id="9" name="Picture 8">
            <a:extLst>
              <a:ext uri="{FF2B5EF4-FFF2-40B4-BE49-F238E27FC236}">
                <a16:creationId xmlns:a16="http://schemas.microsoft.com/office/drawing/2014/main" id="{1B9E5964-D8F3-FA4D-AC22-DD658C22D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0" y="1377950"/>
            <a:ext cx="6045200" cy="3873500"/>
          </a:xfrm>
          <a:prstGeom prst="rect">
            <a:avLst/>
          </a:prstGeom>
        </p:spPr>
      </p:pic>
    </p:spTree>
    <p:custDataLst>
      <p:tags r:id="rId1"/>
    </p:custDataLst>
    <p:extLst>
      <p:ext uri="{BB962C8B-B14F-4D97-AF65-F5344CB8AC3E}">
        <p14:creationId xmlns:p14="http://schemas.microsoft.com/office/powerpoint/2010/main" val="250654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11728"/>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480076" y="2505670"/>
            <a:ext cx="3231847" cy="923330"/>
          </a:xfrm>
          <a:prstGeom prst="rect">
            <a:avLst/>
          </a:prstGeom>
          <a:noFill/>
        </p:spPr>
        <p:txBody>
          <a:bodyPr wrap="none" lIns="91440" tIns="45720" rIns="91440" bIns="45720">
            <a:spAutoFit/>
          </a:bodyPr>
          <a:lstStyle/>
          <a:p>
            <a:pPr algn="ctr"/>
            <a:r>
              <a:rPr lang="en-US" altLang="zh-TW" sz="5400" dirty="0" err="1">
                <a:ln w="0"/>
                <a:effectLst>
                  <a:outerShdw blurRad="38100" dist="19050" dir="2700000" algn="tl" rotWithShape="0">
                    <a:schemeClr val="dk1">
                      <a:alpha val="40000"/>
                    </a:schemeClr>
                  </a:outerShdw>
                </a:effectLst>
              </a:rPr>
              <a:t>WordPiece</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AB4603A2-A4D9-4B4D-98FC-8DB530B61FCF}"/>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extLst>
      <p:ext uri="{BB962C8B-B14F-4D97-AF65-F5344CB8AC3E}">
        <p14:creationId xmlns:p14="http://schemas.microsoft.com/office/powerpoint/2010/main" val="2937895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852080" cy="523220"/>
          </a:xfrm>
          <a:prstGeom prst="rect">
            <a:avLst/>
          </a:prstGeom>
          <a:noFill/>
        </p:spPr>
        <p:txBody>
          <a:bodyPr wrap="none" rtlCol="0">
            <a:spAutoFit/>
          </a:bodyPr>
          <a:lstStyle/>
          <a:p>
            <a:r>
              <a:rPr lang="en-US" sz="2800" dirty="0"/>
              <a:t>Byte-Pair Encoding  (BPE)</a:t>
            </a:r>
          </a:p>
        </p:txBody>
      </p:sp>
      <p:sp>
        <p:nvSpPr>
          <p:cNvPr id="2" name="TextBox 1">
            <a:extLst>
              <a:ext uri="{FF2B5EF4-FFF2-40B4-BE49-F238E27FC236}">
                <a16:creationId xmlns:a16="http://schemas.microsoft.com/office/drawing/2014/main" id="{29704BF5-7265-C44B-B78E-7964A61E3CF3}"/>
              </a:ext>
            </a:extLst>
          </p:cNvPr>
          <p:cNvSpPr txBox="1"/>
          <p:nvPr/>
        </p:nvSpPr>
        <p:spPr>
          <a:xfrm>
            <a:off x="1521373" y="1119352"/>
            <a:ext cx="2200346" cy="492443"/>
          </a:xfrm>
          <a:prstGeom prst="rect">
            <a:avLst/>
          </a:prstGeom>
          <a:noFill/>
        </p:spPr>
        <p:txBody>
          <a:bodyPr wrap="none" rtlCol="0">
            <a:spAutoFit/>
          </a:bodyPr>
          <a:lstStyle/>
          <a:p>
            <a:r>
              <a:rPr lang="en-US" sz="2600" dirty="0"/>
              <a:t>Word -&gt; Pieces</a:t>
            </a:r>
          </a:p>
        </p:txBody>
      </p:sp>
      <p:sp>
        <p:nvSpPr>
          <p:cNvPr id="3" name="Rectangle 2">
            <a:extLst>
              <a:ext uri="{FF2B5EF4-FFF2-40B4-BE49-F238E27FC236}">
                <a16:creationId xmlns:a16="http://schemas.microsoft.com/office/drawing/2014/main" id="{479A65ED-E994-4C4A-9E4B-20512D7D9F01}"/>
              </a:ext>
            </a:extLst>
          </p:cNvPr>
          <p:cNvSpPr/>
          <p:nvPr/>
        </p:nvSpPr>
        <p:spPr>
          <a:xfrm>
            <a:off x="2271870" y="2542768"/>
            <a:ext cx="2891048"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loved","loving","loves</a:t>
            </a:r>
            <a:r>
              <a:rPr lang="en-US" dirty="0">
                <a:solidFill>
                  <a:srgbClr val="333333"/>
                </a:solidFill>
                <a:latin typeface="Verdana" panose="020B0604030504040204" pitchFamily="34" charset="0"/>
              </a:rPr>
              <a:t>"</a:t>
            </a:r>
            <a:endParaRPr lang="en-US" dirty="0"/>
          </a:p>
        </p:txBody>
      </p:sp>
      <p:sp>
        <p:nvSpPr>
          <p:cNvPr id="4" name="Rectangle 3">
            <a:extLst>
              <a:ext uri="{FF2B5EF4-FFF2-40B4-BE49-F238E27FC236}">
                <a16:creationId xmlns:a16="http://schemas.microsoft.com/office/drawing/2014/main" id="{E03EBA21-276C-284A-9660-43A73043BE81}"/>
              </a:ext>
            </a:extLst>
          </p:cNvPr>
          <p:cNvSpPr/>
          <p:nvPr/>
        </p:nvSpPr>
        <p:spPr>
          <a:xfrm>
            <a:off x="6810139" y="2542768"/>
            <a:ext cx="2513765" cy="369332"/>
          </a:xfrm>
          <a:prstGeom prst="rect">
            <a:avLst/>
          </a:prstGeom>
        </p:spPr>
        <p:txBody>
          <a:bodyPr wrap="none">
            <a:spAutoFit/>
          </a:bodyPr>
          <a:lstStyle/>
          <a:p>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lov</a:t>
            </a:r>
            <a:r>
              <a:rPr lang="en-US" dirty="0">
                <a:solidFill>
                  <a:srgbClr val="333333"/>
                </a:solidFill>
                <a:latin typeface="Verdana" panose="020B0604030504040204" pitchFamily="34" charset="0"/>
              </a:rPr>
              <a:t>","ed","</a:t>
            </a:r>
            <a:r>
              <a:rPr lang="en-US" dirty="0" err="1">
                <a:solidFill>
                  <a:srgbClr val="333333"/>
                </a:solidFill>
                <a:latin typeface="Verdana" panose="020B0604030504040204" pitchFamily="34" charset="0"/>
              </a:rPr>
              <a:t>ing</a:t>
            </a:r>
            <a:r>
              <a:rPr lang="en-US" dirty="0">
                <a:solidFill>
                  <a:srgbClr val="333333"/>
                </a:solidFill>
                <a:latin typeface="Verdana" panose="020B0604030504040204" pitchFamily="34" charset="0"/>
              </a:rPr>
              <a:t>","es"</a:t>
            </a:r>
            <a:endParaRPr lang="en-US" dirty="0"/>
          </a:p>
        </p:txBody>
      </p:sp>
      <p:cxnSp>
        <p:nvCxnSpPr>
          <p:cNvPr id="6" name="Straight Arrow Connector 5">
            <a:extLst>
              <a:ext uri="{FF2B5EF4-FFF2-40B4-BE49-F238E27FC236}">
                <a16:creationId xmlns:a16="http://schemas.microsoft.com/office/drawing/2014/main" id="{FB6414DA-5277-524F-8794-93ECC7B133D0}"/>
              </a:ext>
            </a:extLst>
          </p:cNvPr>
          <p:cNvCxnSpPr/>
          <p:nvPr/>
        </p:nvCxnSpPr>
        <p:spPr>
          <a:xfrm>
            <a:off x="5297546" y="2727434"/>
            <a:ext cx="12770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投影片編號版面配置區 4">
            <a:extLst>
              <a:ext uri="{FF2B5EF4-FFF2-40B4-BE49-F238E27FC236}">
                <a16:creationId xmlns:a16="http://schemas.microsoft.com/office/drawing/2014/main" id="{7DAAC7A0-AB59-4C26-B4F6-A32FEA9AB428}"/>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
        <p:nvSpPr>
          <p:cNvPr id="8" name="Rectangle 7">
            <a:extLst>
              <a:ext uri="{FF2B5EF4-FFF2-40B4-BE49-F238E27FC236}">
                <a16:creationId xmlns:a16="http://schemas.microsoft.com/office/drawing/2014/main" id="{D613C918-3D5C-9E49-8164-F0D5861F690F}"/>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218013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3021216" y="2136338"/>
            <a:ext cx="6149569"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(Data Preprocessing) </a:t>
            </a:r>
          </a:p>
        </p:txBody>
      </p:sp>
      <p:sp>
        <p:nvSpPr>
          <p:cNvPr id="2" name="投影片編號版面配置區 1">
            <a:extLst>
              <a:ext uri="{FF2B5EF4-FFF2-40B4-BE49-F238E27FC236}">
                <a16:creationId xmlns:a16="http://schemas.microsoft.com/office/drawing/2014/main" id="{645E6B27-4DC5-4BDB-8901-8535FFA6D968}"/>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extLst>
      <p:ext uri="{BB962C8B-B14F-4D97-AF65-F5344CB8AC3E}">
        <p14:creationId xmlns:p14="http://schemas.microsoft.com/office/powerpoint/2010/main" val="216630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67C8DF0E-96CD-4FC2-A6EE-DFA084631D86}"/>
              </a:ext>
            </a:extLst>
          </p:cNvPr>
          <p:cNvSpPr txBox="1"/>
          <p:nvPr/>
        </p:nvSpPr>
        <p:spPr>
          <a:xfrm>
            <a:off x="345830" y="369277"/>
            <a:ext cx="3987630" cy="523220"/>
          </a:xfrm>
          <a:prstGeom prst="rect">
            <a:avLst/>
          </a:prstGeom>
          <a:noFill/>
        </p:spPr>
        <p:txBody>
          <a:bodyPr wrap="none" rtlCol="0">
            <a:spAutoFit/>
          </a:bodyPr>
          <a:lstStyle/>
          <a:p>
            <a:r>
              <a:rPr lang="en-US" sz="2800" dirty="0" err="1"/>
              <a:t>num_train_steps</a:t>
            </a:r>
            <a:r>
              <a:rPr lang="en-US" sz="2800" dirty="0"/>
              <a:t> (epochs)</a:t>
            </a:r>
          </a:p>
        </p:txBody>
      </p:sp>
      <p:sp>
        <p:nvSpPr>
          <p:cNvPr id="8" name="文字方塊 6">
            <a:extLst>
              <a:ext uri="{FF2B5EF4-FFF2-40B4-BE49-F238E27FC236}">
                <a16:creationId xmlns:a16="http://schemas.microsoft.com/office/drawing/2014/main" id="{9FFE44AE-192A-D047-9231-59E3102E3562}"/>
              </a:ext>
            </a:extLst>
          </p:cNvPr>
          <p:cNvSpPr txBox="1"/>
          <p:nvPr/>
        </p:nvSpPr>
        <p:spPr>
          <a:xfrm>
            <a:off x="345830" y="1157781"/>
            <a:ext cx="2517805" cy="523220"/>
          </a:xfrm>
          <a:prstGeom prst="rect">
            <a:avLst/>
          </a:prstGeom>
          <a:noFill/>
        </p:spPr>
        <p:txBody>
          <a:bodyPr wrap="none" rtlCol="0">
            <a:spAutoFit/>
          </a:bodyPr>
          <a:lstStyle/>
          <a:p>
            <a:r>
              <a:rPr lang="en-US" sz="2800" dirty="0" err="1"/>
              <a:t>warm_up_steps</a:t>
            </a:r>
            <a:endParaRPr lang="en-US" sz="2800" dirty="0"/>
          </a:p>
        </p:txBody>
      </p:sp>
      <p:sp>
        <p:nvSpPr>
          <p:cNvPr id="2" name="TextBox 1">
            <a:extLst>
              <a:ext uri="{FF2B5EF4-FFF2-40B4-BE49-F238E27FC236}">
                <a16:creationId xmlns:a16="http://schemas.microsoft.com/office/drawing/2014/main" id="{BEEB5C28-05BC-4E44-B42C-172B357AEF76}"/>
              </a:ext>
            </a:extLst>
          </p:cNvPr>
          <p:cNvSpPr txBox="1"/>
          <p:nvPr/>
        </p:nvSpPr>
        <p:spPr>
          <a:xfrm>
            <a:off x="1200647" y="2130950"/>
            <a:ext cx="8665642" cy="369332"/>
          </a:xfrm>
          <a:prstGeom prst="rect">
            <a:avLst/>
          </a:prstGeom>
          <a:noFill/>
        </p:spPr>
        <p:txBody>
          <a:bodyPr wrap="none" rtlCol="0">
            <a:spAutoFit/>
          </a:bodyPr>
          <a:lstStyle/>
          <a:p>
            <a:r>
              <a:rPr lang="en-US" dirty="0">
                <a:hlinkClick r:id="rId3"/>
              </a:rPr>
              <a:t>https://github.com/the-Quert/iNLPfun/blob/master/BERT/run_classifier.py - L848-L856</a:t>
            </a:r>
            <a:endParaRPr lang="en-US" dirty="0"/>
          </a:p>
        </p:txBody>
      </p:sp>
      <p:sp>
        <p:nvSpPr>
          <p:cNvPr id="3" name="Rectangle 2">
            <a:extLst>
              <a:ext uri="{FF2B5EF4-FFF2-40B4-BE49-F238E27FC236}">
                <a16:creationId xmlns:a16="http://schemas.microsoft.com/office/drawing/2014/main" id="{CEE1CFAF-A424-2E4F-B673-7B9FAD2B3168}"/>
              </a:ext>
            </a:extLst>
          </p:cNvPr>
          <p:cNvSpPr/>
          <p:nvPr/>
        </p:nvSpPr>
        <p:spPr>
          <a:xfrm>
            <a:off x="7400185" y="6026420"/>
            <a:ext cx="4666727" cy="369332"/>
          </a:xfrm>
          <a:prstGeom prst="rect">
            <a:avLst/>
          </a:prstGeom>
        </p:spPr>
        <p:txBody>
          <a:bodyPr wrap="none">
            <a:spAutoFit/>
          </a:bodyPr>
          <a:lstStyle/>
          <a:p>
            <a:r>
              <a:rPr lang="en-US" dirty="0" err="1">
                <a:solidFill>
                  <a:srgbClr val="1A1A1A"/>
                </a:solidFill>
                <a:latin typeface="-apple-system"/>
              </a:rPr>
              <a:t>MRPC（Microsoft</a:t>
            </a:r>
            <a:r>
              <a:rPr lang="en-US" dirty="0">
                <a:solidFill>
                  <a:srgbClr val="1A1A1A"/>
                </a:solidFill>
                <a:latin typeface="-apple-system"/>
              </a:rPr>
              <a:t> Research Paraphrase Corpus)</a:t>
            </a:r>
            <a:endParaRPr lang="en-US" dirty="0"/>
          </a:p>
        </p:txBody>
      </p:sp>
      <p:sp>
        <p:nvSpPr>
          <p:cNvPr id="4" name="投影片編號版面配置區 3">
            <a:extLst>
              <a:ext uri="{FF2B5EF4-FFF2-40B4-BE49-F238E27FC236}">
                <a16:creationId xmlns:a16="http://schemas.microsoft.com/office/drawing/2014/main" id="{AD558868-24B0-4222-9C7E-64011187CD5F}"/>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
        <p:nvSpPr>
          <p:cNvPr id="9" name="Rectangle 8">
            <a:extLst>
              <a:ext uri="{FF2B5EF4-FFF2-40B4-BE49-F238E27FC236}">
                <a16:creationId xmlns:a16="http://schemas.microsoft.com/office/drawing/2014/main" id="{69CBC305-7DC3-D643-8984-36B9DC90D6A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812602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6234399" cy="523220"/>
          </a:xfrm>
          <a:prstGeom prst="rect">
            <a:avLst/>
          </a:prstGeom>
          <a:noFill/>
        </p:spPr>
        <p:txBody>
          <a:bodyPr wrap="none" rtlCol="0">
            <a:spAutoFit/>
          </a:bodyPr>
          <a:lstStyle/>
          <a:p>
            <a:r>
              <a:rPr lang="en-US" sz="2800" dirty="0" err="1"/>
              <a:t>file_based_convert_example_to_features</a:t>
            </a:r>
            <a:endParaRPr lang="en-US" sz="2800" dirty="0"/>
          </a:p>
        </p:txBody>
      </p:sp>
      <p:sp>
        <p:nvSpPr>
          <p:cNvPr id="5" name="TextBox 4">
            <a:extLst>
              <a:ext uri="{FF2B5EF4-FFF2-40B4-BE49-F238E27FC236}">
                <a16:creationId xmlns:a16="http://schemas.microsoft.com/office/drawing/2014/main" id="{07D173D7-AF98-F74C-BD41-47BF43384013}"/>
              </a:ext>
            </a:extLst>
          </p:cNvPr>
          <p:cNvSpPr txBox="1"/>
          <p:nvPr/>
        </p:nvSpPr>
        <p:spPr>
          <a:xfrm>
            <a:off x="1017767" y="1661823"/>
            <a:ext cx="8665642" cy="369332"/>
          </a:xfrm>
          <a:prstGeom prst="rect">
            <a:avLst/>
          </a:prstGeom>
          <a:noFill/>
        </p:spPr>
        <p:txBody>
          <a:bodyPr wrap="none" rtlCol="0">
            <a:spAutoFit/>
          </a:bodyPr>
          <a:lstStyle/>
          <a:p>
            <a:r>
              <a:rPr lang="en-US" dirty="0">
                <a:hlinkClick r:id="rId3"/>
              </a:rPr>
              <a:t>https://github.com/the-Quert/iNLPfun/blob/master/BERT/run_classifier.py - L484-L513</a:t>
            </a:r>
            <a:endParaRPr lang="en-US" dirty="0"/>
          </a:p>
        </p:txBody>
      </p:sp>
      <p:sp>
        <p:nvSpPr>
          <p:cNvPr id="2" name="投影片編號版面配置區 1">
            <a:extLst>
              <a:ext uri="{FF2B5EF4-FFF2-40B4-BE49-F238E27FC236}">
                <a16:creationId xmlns:a16="http://schemas.microsoft.com/office/drawing/2014/main" id="{1A4C4658-983F-414C-8F20-E9444169D60F}"/>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
        <p:nvSpPr>
          <p:cNvPr id="6" name="Rectangle 5">
            <a:extLst>
              <a:ext uri="{FF2B5EF4-FFF2-40B4-BE49-F238E27FC236}">
                <a16:creationId xmlns:a16="http://schemas.microsoft.com/office/drawing/2014/main" id="{E3015A6F-BA86-8045-8E65-65DFF56F7A17}"/>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177763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5" name="TextBox 4">
            <a:extLst>
              <a:ext uri="{FF2B5EF4-FFF2-40B4-BE49-F238E27FC236}">
                <a16:creationId xmlns:a16="http://schemas.microsoft.com/office/drawing/2014/main" id="{A1103AA1-B905-3D47-8A9B-FE0002A80BC2}"/>
              </a:ext>
            </a:extLst>
          </p:cNvPr>
          <p:cNvSpPr txBox="1"/>
          <p:nvPr/>
        </p:nvSpPr>
        <p:spPr>
          <a:xfrm>
            <a:off x="834886" y="1379562"/>
            <a:ext cx="8665642" cy="369332"/>
          </a:xfrm>
          <a:prstGeom prst="rect">
            <a:avLst/>
          </a:prstGeom>
          <a:noFill/>
        </p:spPr>
        <p:txBody>
          <a:bodyPr wrap="none" rtlCol="0">
            <a:spAutoFit/>
          </a:bodyPr>
          <a:lstStyle/>
          <a:p>
            <a:r>
              <a:rPr lang="en-US" dirty="0">
                <a:hlinkClick r:id="rId3"/>
              </a:rPr>
              <a:t>https://github.com/the-Quert/iNLPfun/blob/master/BERT/run_classifier.py - L377-L398</a:t>
            </a:r>
            <a:endParaRPr lang="en-US" dirty="0"/>
          </a:p>
        </p:txBody>
      </p:sp>
      <p:sp>
        <p:nvSpPr>
          <p:cNvPr id="2" name="投影片編號版面配置區 1">
            <a:extLst>
              <a:ext uri="{FF2B5EF4-FFF2-40B4-BE49-F238E27FC236}">
                <a16:creationId xmlns:a16="http://schemas.microsoft.com/office/drawing/2014/main" id="{3D530B54-FC58-4195-8EB4-978FFB0168E5}"/>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
        <p:nvSpPr>
          <p:cNvPr id="6" name="Rectangle 5">
            <a:extLst>
              <a:ext uri="{FF2B5EF4-FFF2-40B4-BE49-F238E27FC236}">
                <a16:creationId xmlns:a16="http://schemas.microsoft.com/office/drawing/2014/main" id="{3C7CC6D0-54E5-1049-B60E-9C1CA14DCF55}"/>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0494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19150" y="304165"/>
            <a:ext cx="803910" cy="946785"/>
            <a:chOff x="7448" y="3202"/>
            <a:chExt cx="2827" cy="3146"/>
          </a:xfrm>
        </p:grpSpPr>
        <p:cxnSp>
          <p:nvCxnSpPr>
            <p:cNvPr id="5" name="直接连接符 4"/>
            <p:cNvCxnSpPr/>
            <p:nvPr/>
          </p:nvCxnSpPr>
          <p:spPr>
            <a:xfrm flipH="1">
              <a:off x="7448" y="3324"/>
              <a:ext cx="2721" cy="3025"/>
            </a:xfrm>
            <a:prstGeom prst="line">
              <a:avLst/>
            </a:prstGeom>
            <a:ln>
              <a:gradFill>
                <a:gsLst>
                  <a:gs pos="0">
                    <a:schemeClr val="bg1"/>
                  </a:gs>
                  <a:gs pos="74000">
                    <a:schemeClr val="bg1">
                      <a:lumMod val="65000"/>
                    </a:schemeClr>
                  </a:gs>
                </a:gsLst>
                <a:lin ang="15720000" scaled="1"/>
              </a:gra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077" y="3202"/>
              <a:ext cx="198" cy="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仿宋" panose="02010609060101010101" charset="-122"/>
              </a:endParaRPr>
            </a:p>
          </p:txBody>
        </p:sp>
      </p:grpSp>
      <p:cxnSp>
        <p:nvCxnSpPr>
          <p:cNvPr id="6" name="直接连接符 5"/>
          <p:cNvCxnSpPr/>
          <p:nvPr/>
        </p:nvCxnSpPr>
        <p:spPr>
          <a:xfrm flipH="1">
            <a:off x="5324475" y="6370955"/>
            <a:ext cx="6680835" cy="19685"/>
          </a:xfrm>
          <a:prstGeom prst="line">
            <a:avLst/>
          </a:prstGeom>
          <a:ln w="57150">
            <a:gradFill>
              <a:gsLst>
                <a:gs pos="0">
                  <a:schemeClr val="bg1">
                    <a:alpha val="10000"/>
                  </a:schemeClr>
                </a:gs>
                <a:gs pos="90000">
                  <a:schemeClr val="bg1">
                    <a:lumMod val="65000"/>
                    <a:alpha val="44000"/>
                  </a:schemeClr>
                </a:gs>
              </a:gsLst>
              <a:lin ang="9420000" scaled="1"/>
            </a:gra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EDF6B94-316C-42D9-BA04-1E02AF53881D}"/>
              </a:ext>
            </a:extLst>
          </p:cNvPr>
          <p:cNvSpPr txBox="1"/>
          <p:nvPr/>
        </p:nvSpPr>
        <p:spPr>
          <a:xfrm>
            <a:off x="63562" y="2035861"/>
            <a:ext cx="3118995" cy="369332"/>
          </a:xfrm>
          <a:prstGeom prst="rect">
            <a:avLst/>
          </a:prstGeom>
          <a:noFill/>
        </p:spPr>
        <p:txBody>
          <a:bodyPr wrap="none" rtlCol="0">
            <a:spAutoFit/>
          </a:bodyPr>
          <a:lstStyle/>
          <a:p>
            <a:r>
              <a:rPr lang="en-US" dirty="0"/>
              <a:t>Next Sentence Prediction (NSP)</a:t>
            </a:r>
          </a:p>
        </p:txBody>
      </p:sp>
      <p:sp>
        <p:nvSpPr>
          <p:cNvPr id="16" name="文字方塊 15">
            <a:extLst>
              <a:ext uri="{FF2B5EF4-FFF2-40B4-BE49-F238E27FC236}">
                <a16:creationId xmlns:a16="http://schemas.microsoft.com/office/drawing/2014/main" id="{05743E1C-AD25-454C-BFBC-1B0A904A6878}"/>
              </a:ext>
            </a:extLst>
          </p:cNvPr>
          <p:cNvSpPr txBox="1"/>
          <p:nvPr/>
        </p:nvSpPr>
        <p:spPr>
          <a:xfrm>
            <a:off x="364435" y="1377433"/>
            <a:ext cx="2100470" cy="492443"/>
          </a:xfrm>
          <a:prstGeom prst="rect">
            <a:avLst/>
          </a:prstGeom>
          <a:noFill/>
        </p:spPr>
        <p:txBody>
          <a:bodyPr wrap="square" rtlCol="0">
            <a:spAutoFit/>
          </a:bodyPr>
          <a:lstStyle/>
          <a:p>
            <a:r>
              <a:rPr lang="en-US" sz="2600" dirty="0"/>
              <a:t>Pre-training</a:t>
            </a:r>
          </a:p>
        </p:txBody>
      </p:sp>
      <p:cxnSp>
        <p:nvCxnSpPr>
          <p:cNvPr id="10" name="直線單箭頭接點 9">
            <a:extLst>
              <a:ext uri="{FF2B5EF4-FFF2-40B4-BE49-F238E27FC236}">
                <a16:creationId xmlns:a16="http://schemas.microsoft.com/office/drawing/2014/main" id="{A2F4390A-7FF3-4E39-BD05-3721B04CCB26}"/>
              </a:ext>
            </a:extLst>
          </p:cNvPr>
          <p:cNvCxnSpPr/>
          <p:nvPr/>
        </p:nvCxnSpPr>
        <p:spPr>
          <a:xfrm>
            <a:off x="3631715" y="1107831"/>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5" name="直線單箭頭接點 14">
            <a:extLst>
              <a:ext uri="{FF2B5EF4-FFF2-40B4-BE49-F238E27FC236}">
                <a16:creationId xmlns:a16="http://schemas.microsoft.com/office/drawing/2014/main" id="{2F08C3D6-4563-4B42-8710-ADBC63CEF13E}"/>
              </a:ext>
            </a:extLst>
          </p:cNvPr>
          <p:cNvCxnSpPr/>
          <p:nvPr/>
        </p:nvCxnSpPr>
        <p:spPr>
          <a:xfrm>
            <a:off x="3631715" y="262974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a:extLst>
              <a:ext uri="{FF2B5EF4-FFF2-40B4-BE49-F238E27FC236}">
                <a16:creationId xmlns:a16="http://schemas.microsoft.com/office/drawing/2014/main" id="{69C7B117-B649-451D-829A-86693EC56326}"/>
              </a:ext>
            </a:extLst>
          </p:cNvPr>
          <p:cNvCxnSpPr/>
          <p:nvPr/>
        </p:nvCxnSpPr>
        <p:spPr>
          <a:xfrm>
            <a:off x="3631714" y="3950677"/>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C99EAB5F-504D-4853-AF81-86CE72B89125}"/>
              </a:ext>
            </a:extLst>
          </p:cNvPr>
          <p:cNvCxnSpPr/>
          <p:nvPr/>
        </p:nvCxnSpPr>
        <p:spPr>
          <a:xfrm>
            <a:off x="3631714" y="4835769"/>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a:extLst>
              <a:ext uri="{FF2B5EF4-FFF2-40B4-BE49-F238E27FC236}">
                <a16:creationId xmlns:a16="http://schemas.microsoft.com/office/drawing/2014/main" id="{14F81DE9-0AFE-4A47-8580-C3A8169D4D04}"/>
              </a:ext>
            </a:extLst>
          </p:cNvPr>
          <p:cNvCxnSpPr/>
          <p:nvPr/>
        </p:nvCxnSpPr>
        <p:spPr>
          <a:xfrm>
            <a:off x="3631714" y="6465276"/>
            <a:ext cx="135063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20" name="圖片 19">
            <a:extLst>
              <a:ext uri="{FF2B5EF4-FFF2-40B4-BE49-F238E27FC236}">
                <a16:creationId xmlns:a16="http://schemas.microsoft.com/office/drawing/2014/main" id="{3107D005-997D-4874-997C-76E6D5A24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4" y="0"/>
            <a:ext cx="7333166" cy="6858000"/>
          </a:xfrm>
          <a:prstGeom prst="rect">
            <a:avLst/>
          </a:prstGeom>
        </p:spPr>
      </p:pic>
      <p:sp>
        <p:nvSpPr>
          <p:cNvPr id="21" name="文字方塊 20">
            <a:extLst>
              <a:ext uri="{FF2B5EF4-FFF2-40B4-BE49-F238E27FC236}">
                <a16:creationId xmlns:a16="http://schemas.microsoft.com/office/drawing/2014/main" id="{0EDBF921-4067-4B2F-A7B6-564EDD56DD5F}"/>
              </a:ext>
            </a:extLst>
          </p:cNvPr>
          <p:cNvSpPr txBox="1"/>
          <p:nvPr/>
        </p:nvSpPr>
        <p:spPr>
          <a:xfrm>
            <a:off x="2989385" y="761917"/>
            <a:ext cx="1829347" cy="369332"/>
          </a:xfrm>
          <a:prstGeom prst="rect">
            <a:avLst/>
          </a:prstGeom>
          <a:noFill/>
        </p:spPr>
        <p:txBody>
          <a:bodyPr wrap="none" rtlCol="0">
            <a:spAutoFit/>
          </a:bodyPr>
          <a:lstStyle/>
          <a:p>
            <a:r>
              <a:rPr lang="en-US" dirty="0"/>
              <a:t>[CLS], [SEP], [SEP]</a:t>
            </a:r>
          </a:p>
        </p:txBody>
      </p:sp>
      <p:sp>
        <p:nvSpPr>
          <p:cNvPr id="22" name="文字方塊 21">
            <a:extLst>
              <a:ext uri="{FF2B5EF4-FFF2-40B4-BE49-F238E27FC236}">
                <a16:creationId xmlns:a16="http://schemas.microsoft.com/office/drawing/2014/main" id="{B2E4CA97-0D84-4E7E-96E0-EFF9F6A21016}"/>
              </a:ext>
            </a:extLst>
          </p:cNvPr>
          <p:cNvSpPr txBox="1"/>
          <p:nvPr/>
        </p:nvSpPr>
        <p:spPr>
          <a:xfrm>
            <a:off x="3167782" y="2285851"/>
            <a:ext cx="1829347" cy="369332"/>
          </a:xfrm>
          <a:prstGeom prst="rect">
            <a:avLst/>
          </a:prstGeom>
          <a:noFill/>
        </p:spPr>
        <p:txBody>
          <a:bodyPr wrap="square" rtlCol="0">
            <a:spAutoFit/>
          </a:bodyPr>
          <a:lstStyle/>
          <a:p>
            <a:r>
              <a:rPr lang="en-US" dirty="0"/>
              <a:t>s</a:t>
            </a:r>
            <a:r>
              <a:rPr lang="en-GB" dirty="0" err="1"/>
              <a:t>hort_seq_prob</a:t>
            </a:r>
            <a:endParaRPr lang="en-US" dirty="0"/>
          </a:p>
        </p:txBody>
      </p:sp>
      <p:sp>
        <p:nvSpPr>
          <p:cNvPr id="23" name="文字方塊 22">
            <a:extLst>
              <a:ext uri="{FF2B5EF4-FFF2-40B4-BE49-F238E27FC236}">
                <a16:creationId xmlns:a16="http://schemas.microsoft.com/office/drawing/2014/main" id="{840A39C4-912A-440B-A66D-79E613428211}"/>
              </a:ext>
            </a:extLst>
          </p:cNvPr>
          <p:cNvSpPr txBox="1"/>
          <p:nvPr/>
        </p:nvSpPr>
        <p:spPr>
          <a:xfrm>
            <a:off x="3118635" y="3625119"/>
            <a:ext cx="1781908" cy="369332"/>
          </a:xfrm>
          <a:prstGeom prst="rect">
            <a:avLst/>
          </a:prstGeom>
          <a:noFill/>
        </p:spPr>
        <p:txBody>
          <a:bodyPr wrap="square" rtlCol="0">
            <a:spAutoFit/>
          </a:bodyPr>
          <a:lstStyle/>
          <a:p>
            <a:r>
              <a:rPr lang="en-GB" dirty="0" err="1"/>
              <a:t>current_chunk</a:t>
            </a:r>
            <a:endParaRPr lang="en-US" dirty="0"/>
          </a:p>
        </p:txBody>
      </p:sp>
      <p:sp>
        <p:nvSpPr>
          <p:cNvPr id="24" name="文字方塊 23">
            <a:extLst>
              <a:ext uri="{FF2B5EF4-FFF2-40B4-BE49-F238E27FC236}">
                <a16:creationId xmlns:a16="http://schemas.microsoft.com/office/drawing/2014/main" id="{6142FC41-BCC3-4D4F-ACD9-D429B696AEAA}"/>
              </a:ext>
            </a:extLst>
          </p:cNvPr>
          <p:cNvSpPr txBox="1"/>
          <p:nvPr/>
        </p:nvSpPr>
        <p:spPr>
          <a:xfrm>
            <a:off x="2393372" y="4506378"/>
            <a:ext cx="1781908" cy="369332"/>
          </a:xfrm>
          <a:prstGeom prst="rect">
            <a:avLst/>
          </a:prstGeom>
          <a:noFill/>
        </p:spPr>
        <p:txBody>
          <a:bodyPr wrap="square" rtlCol="0">
            <a:spAutoFit/>
          </a:bodyPr>
          <a:lstStyle/>
          <a:p>
            <a:r>
              <a:rPr lang="en-GB" dirty="0" err="1"/>
              <a:t>current_chunk</a:t>
            </a:r>
            <a:r>
              <a:rPr lang="en-GB" dirty="0"/>
              <a:t> </a:t>
            </a:r>
            <a:endParaRPr lang="en-US" dirty="0"/>
          </a:p>
        </p:txBody>
      </p:sp>
      <p:cxnSp>
        <p:nvCxnSpPr>
          <p:cNvPr id="28" name="直線單箭頭接點 27">
            <a:extLst>
              <a:ext uri="{FF2B5EF4-FFF2-40B4-BE49-F238E27FC236}">
                <a16:creationId xmlns:a16="http://schemas.microsoft.com/office/drawing/2014/main" id="{B6717ED5-A85B-40CA-98B4-204A1F78EB55}"/>
              </a:ext>
            </a:extLst>
          </p:cNvPr>
          <p:cNvCxnSpPr/>
          <p:nvPr/>
        </p:nvCxnSpPr>
        <p:spPr>
          <a:xfrm>
            <a:off x="3862754" y="4691044"/>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963831E-EBD9-49D9-9046-73654BFA42F2}"/>
              </a:ext>
            </a:extLst>
          </p:cNvPr>
          <p:cNvSpPr txBox="1"/>
          <p:nvPr/>
        </p:nvSpPr>
        <p:spPr>
          <a:xfrm>
            <a:off x="4046122" y="4506378"/>
            <a:ext cx="734208" cy="369332"/>
          </a:xfrm>
          <a:prstGeom prst="rect">
            <a:avLst/>
          </a:prstGeom>
          <a:noFill/>
        </p:spPr>
        <p:txBody>
          <a:bodyPr wrap="square" rtlCol="0">
            <a:spAutoFit/>
          </a:bodyPr>
          <a:lstStyle/>
          <a:p>
            <a:r>
              <a:rPr lang="en-GB" dirty="0"/>
              <a:t>token</a:t>
            </a:r>
            <a:endParaRPr lang="en-US" dirty="0"/>
          </a:p>
        </p:txBody>
      </p:sp>
      <p:sp>
        <p:nvSpPr>
          <p:cNvPr id="30" name="文字方塊 29">
            <a:extLst>
              <a:ext uri="{FF2B5EF4-FFF2-40B4-BE49-F238E27FC236}">
                <a16:creationId xmlns:a16="http://schemas.microsoft.com/office/drawing/2014/main" id="{78AF3682-9DA0-49B9-926F-9C8882C82F46}"/>
              </a:ext>
            </a:extLst>
          </p:cNvPr>
          <p:cNvSpPr txBox="1"/>
          <p:nvPr/>
        </p:nvSpPr>
        <p:spPr>
          <a:xfrm>
            <a:off x="2430550" y="6095944"/>
            <a:ext cx="1781908" cy="369332"/>
          </a:xfrm>
          <a:prstGeom prst="rect">
            <a:avLst/>
          </a:prstGeom>
          <a:noFill/>
        </p:spPr>
        <p:txBody>
          <a:bodyPr wrap="square" rtlCol="0">
            <a:spAutoFit/>
          </a:bodyPr>
          <a:lstStyle/>
          <a:p>
            <a:r>
              <a:rPr lang="en-GB" dirty="0" err="1"/>
              <a:t>current_chunk</a:t>
            </a:r>
            <a:r>
              <a:rPr lang="en-GB" dirty="0"/>
              <a:t> </a:t>
            </a:r>
            <a:endParaRPr lang="en-US" dirty="0"/>
          </a:p>
        </p:txBody>
      </p:sp>
      <p:sp>
        <p:nvSpPr>
          <p:cNvPr id="31" name="文字方塊 30">
            <a:extLst>
              <a:ext uri="{FF2B5EF4-FFF2-40B4-BE49-F238E27FC236}">
                <a16:creationId xmlns:a16="http://schemas.microsoft.com/office/drawing/2014/main" id="{0166B121-C124-444C-9073-DC0C267423EE}"/>
              </a:ext>
            </a:extLst>
          </p:cNvPr>
          <p:cNvSpPr txBox="1"/>
          <p:nvPr/>
        </p:nvSpPr>
        <p:spPr>
          <a:xfrm>
            <a:off x="4083300" y="6095944"/>
            <a:ext cx="734208" cy="369332"/>
          </a:xfrm>
          <a:prstGeom prst="rect">
            <a:avLst/>
          </a:prstGeom>
          <a:noFill/>
        </p:spPr>
        <p:txBody>
          <a:bodyPr wrap="square" rtlCol="0">
            <a:spAutoFit/>
          </a:bodyPr>
          <a:lstStyle/>
          <a:p>
            <a:r>
              <a:rPr lang="en-GB" dirty="0"/>
              <a:t>token</a:t>
            </a:r>
            <a:endParaRPr lang="en-US" dirty="0"/>
          </a:p>
        </p:txBody>
      </p:sp>
      <p:cxnSp>
        <p:nvCxnSpPr>
          <p:cNvPr id="32" name="直線單箭頭接點 31">
            <a:extLst>
              <a:ext uri="{FF2B5EF4-FFF2-40B4-BE49-F238E27FC236}">
                <a16:creationId xmlns:a16="http://schemas.microsoft.com/office/drawing/2014/main" id="{BC940A3C-BE49-4849-9DF3-AC37CCE6E4D5}"/>
              </a:ext>
            </a:extLst>
          </p:cNvPr>
          <p:cNvCxnSpPr>
            <a:cxnSpLocks/>
          </p:cNvCxnSpPr>
          <p:nvPr/>
        </p:nvCxnSpPr>
        <p:spPr>
          <a:xfrm>
            <a:off x="3936171" y="6297105"/>
            <a:ext cx="14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373EB282-D177-4248-AE34-EC2316048B9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1922247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402243" cy="523220"/>
          </a:xfrm>
          <a:prstGeom prst="rect">
            <a:avLst/>
          </a:prstGeom>
          <a:noFill/>
        </p:spPr>
        <p:txBody>
          <a:bodyPr wrap="none" rtlCol="0">
            <a:spAutoFit/>
          </a:bodyPr>
          <a:lstStyle/>
          <a:p>
            <a:r>
              <a:rPr lang="en-US" sz="2800" dirty="0"/>
              <a:t>tokenize</a:t>
            </a:r>
          </a:p>
        </p:txBody>
      </p:sp>
      <p:sp>
        <p:nvSpPr>
          <p:cNvPr id="2" name="TextBox 1">
            <a:extLst>
              <a:ext uri="{FF2B5EF4-FFF2-40B4-BE49-F238E27FC236}">
                <a16:creationId xmlns:a16="http://schemas.microsoft.com/office/drawing/2014/main" id="{2D7EE5E9-9D63-7344-9315-201412DCC383}"/>
              </a:ext>
            </a:extLst>
          </p:cNvPr>
          <p:cNvSpPr txBox="1"/>
          <p:nvPr/>
        </p:nvSpPr>
        <p:spPr>
          <a:xfrm>
            <a:off x="962108" y="1367624"/>
            <a:ext cx="8589852" cy="369332"/>
          </a:xfrm>
          <a:prstGeom prst="rect">
            <a:avLst/>
          </a:prstGeom>
          <a:noFill/>
        </p:spPr>
        <p:txBody>
          <a:bodyPr wrap="none" rtlCol="0">
            <a:spAutoFit/>
          </a:bodyPr>
          <a:lstStyle/>
          <a:p>
            <a:r>
              <a:rPr lang="en-US" dirty="0">
                <a:hlinkClick r:id="rId3"/>
              </a:rPr>
              <a:t>https://github.com/the-Quert/iNLPfun/blob/master/BERT/tokenization.py - L170-L178</a:t>
            </a:r>
            <a:endParaRPr lang="en-US" dirty="0"/>
          </a:p>
        </p:txBody>
      </p:sp>
      <p:sp>
        <p:nvSpPr>
          <p:cNvPr id="4" name="投影片編號版面配置區 3">
            <a:extLst>
              <a:ext uri="{FF2B5EF4-FFF2-40B4-BE49-F238E27FC236}">
                <a16:creationId xmlns:a16="http://schemas.microsoft.com/office/drawing/2014/main" id="{7D27089F-6786-4B33-87BE-7303381650E6}"/>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
        <p:nvSpPr>
          <p:cNvPr id="5" name="Rectangle 4">
            <a:extLst>
              <a:ext uri="{FF2B5EF4-FFF2-40B4-BE49-F238E27FC236}">
                <a16:creationId xmlns:a16="http://schemas.microsoft.com/office/drawing/2014/main" id="{3E6D7043-4196-9E47-88A7-F8295157C7D8}"/>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94294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3"/>
              </a:rPr>
              <a:t>https://github.com/the-Quert/iNLPfun/blob/master/BERT/run_classifier.py - L399-L407</a:t>
            </a:r>
            <a:endParaRPr lang="en-US" dirty="0"/>
          </a:p>
        </p:txBody>
      </p:sp>
      <p:sp>
        <p:nvSpPr>
          <p:cNvPr id="4" name="投影片編號版面配置區 3">
            <a:extLst>
              <a:ext uri="{FF2B5EF4-FFF2-40B4-BE49-F238E27FC236}">
                <a16:creationId xmlns:a16="http://schemas.microsoft.com/office/drawing/2014/main" id="{75C86BAD-995D-41EA-8B80-1DCE5D7CCB4D}"/>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
        <p:nvSpPr>
          <p:cNvPr id="5" name="Rectangle 4">
            <a:extLst>
              <a:ext uri="{FF2B5EF4-FFF2-40B4-BE49-F238E27FC236}">
                <a16:creationId xmlns:a16="http://schemas.microsoft.com/office/drawing/2014/main" id="{3C5B3772-3391-134C-B761-6C2700F244D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4973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3034292" cy="523220"/>
          </a:xfrm>
          <a:prstGeom prst="rect">
            <a:avLst/>
          </a:prstGeom>
          <a:noFill/>
        </p:spPr>
        <p:txBody>
          <a:bodyPr wrap="none" rtlCol="0">
            <a:spAutoFit/>
          </a:bodyPr>
          <a:lstStyle/>
          <a:p>
            <a:r>
              <a:rPr lang="en-US" sz="2800" dirty="0"/>
              <a:t>﻿_</a:t>
            </a:r>
            <a:r>
              <a:rPr lang="en-US" sz="2800" dirty="0" err="1"/>
              <a:t>truncate_seq_pair</a:t>
            </a:r>
            <a:endParaRPr lang="en-US" sz="2800" dirty="0"/>
          </a:p>
        </p:txBody>
      </p:sp>
      <p:sp>
        <p:nvSpPr>
          <p:cNvPr id="2" name="TextBox 1">
            <a:extLst>
              <a:ext uri="{FF2B5EF4-FFF2-40B4-BE49-F238E27FC236}">
                <a16:creationId xmlns:a16="http://schemas.microsoft.com/office/drawing/2014/main" id="{952557AE-C5B6-3F4D-BE76-FB8182520C3A}"/>
              </a:ext>
            </a:extLst>
          </p:cNvPr>
          <p:cNvSpPr txBox="1"/>
          <p:nvPr/>
        </p:nvSpPr>
        <p:spPr>
          <a:xfrm>
            <a:off x="914401" y="1598212"/>
            <a:ext cx="8665642" cy="369332"/>
          </a:xfrm>
          <a:prstGeom prst="rect">
            <a:avLst/>
          </a:prstGeom>
          <a:noFill/>
        </p:spPr>
        <p:txBody>
          <a:bodyPr wrap="none" rtlCol="0">
            <a:spAutoFit/>
          </a:bodyPr>
          <a:lstStyle/>
          <a:p>
            <a:r>
              <a:rPr lang="en-US" dirty="0">
                <a:hlinkClick r:id="rId3"/>
              </a:rPr>
              <a:t>https://github.com/the-Quert/iNLPfun/blob/master/BERT/run_classifier.py - L564-L578</a:t>
            </a:r>
            <a:endParaRPr lang="en-US" dirty="0"/>
          </a:p>
        </p:txBody>
      </p:sp>
      <p:sp>
        <p:nvSpPr>
          <p:cNvPr id="4" name="投影片編號版面配置區 3">
            <a:extLst>
              <a:ext uri="{FF2B5EF4-FFF2-40B4-BE49-F238E27FC236}">
                <a16:creationId xmlns:a16="http://schemas.microsoft.com/office/drawing/2014/main" id="{A44E586B-FE43-4B27-8781-1E41F7A86812}"/>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
        <p:nvSpPr>
          <p:cNvPr id="5" name="Rectangle 4">
            <a:extLst>
              <a:ext uri="{FF2B5EF4-FFF2-40B4-BE49-F238E27FC236}">
                <a16:creationId xmlns:a16="http://schemas.microsoft.com/office/drawing/2014/main" id="{43852D8E-4ACD-7344-B6F7-2CBB9D63BF91}"/>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3634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8295669" cy="523220"/>
          </a:xfrm>
          <a:prstGeom prst="rect">
            <a:avLst/>
          </a:prstGeom>
          <a:noFill/>
        </p:spPr>
        <p:txBody>
          <a:bodyPr wrap="none" rtlCol="0">
            <a:spAutoFit/>
          </a:bodyPr>
          <a:lstStyle/>
          <a:p>
            <a:r>
              <a:rPr lang="en-US" sz="2800" dirty="0" err="1"/>
              <a:t>convert_single_example</a:t>
            </a:r>
            <a:r>
              <a:rPr lang="en-US" sz="2800" dirty="0"/>
              <a:t> (tokens for different sequence)</a:t>
            </a:r>
          </a:p>
        </p:txBody>
      </p:sp>
      <p:sp>
        <p:nvSpPr>
          <p:cNvPr id="2" name="TextBox 1">
            <a:extLst>
              <a:ext uri="{FF2B5EF4-FFF2-40B4-BE49-F238E27FC236}">
                <a16:creationId xmlns:a16="http://schemas.microsoft.com/office/drawing/2014/main" id="{8F774D65-931C-D245-A1C5-3C88BF220563}"/>
              </a:ext>
            </a:extLst>
          </p:cNvPr>
          <p:cNvSpPr txBox="1"/>
          <p:nvPr/>
        </p:nvSpPr>
        <p:spPr>
          <a:xfrm>
            <a:off x="1025718" y="1606163"/>
            <a:ext cx="8665642" cy="369332"/>
          </a:xfrm>
          <a:prstGeom prst="rect">
            <a:avLst/>
          </a:prstGeom>
          <a:noFill/>
        </p:spPr>
        <p:txBody>
          <a:bodyPr wrap="none" rtlCol="0">
            <a:spAutoFit/>
          </a:bodyPr>
          <a:lstStyle/>
          <a:p>
            <a:r>
              <a:rPr lang="en-US" dirty="0">
                <a:hlinkClick r:id="rId4"/>
              </a:rPr>
              <a:t>https://github.com/the-Quert/iNLPfun/blob/master/BERT/run_classifier.py - L409-L481</a:t>
            </a:r>
            <a:endParaRPr lang="en-US" dirty="0"/>
          </a:p>
        </p:txBody>
      </p:sp>
      <p:sp>
        <p:nvSpPr>
          <p:cNvPr id="4" name="TextBox 3">
            <a:extLst>
              <a:ext uri="{FF2B5EF4-FFF2-40B4-BE49-F238E27FC236}">
                <a16:creationId xmlns:a16="http://schemas.microsoft.com/office/drawing/2014/main" id="{FEBE46E1-8473-BF4B-8409-7C99B2A6F1EB}"/>
              </a:ext>
            </a:extLst>
          </p:cNvPr>
          <p:cNvSpPr txBox="1"/>
          <p:nvPr/>
        </p:nvSpPr>
        <p:spPr>
          <a:xfrm>
            <a:off x="2003729" y="2822061"/>
            <a:ext cx="6143092"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 </a:t>
            </a:r>
            <a:r>
              <a:rPr lang="en-US" sz="2800" dirty="0"/>
              <a:t>Sentence_2 </a:t>
            </a:r>
            <a:r>
              <a:rPr lang="en-US" sz="2800" dirty="0">
                <a:solidFill>
                  <a:srgbClr val="FF0000"/>
                </a:solidFill>
              </a:rPr>
              <a:t>[SEP]</a:t>
            </a:r>
          </a:p>
        </p:txBody>
      </p:sp>
      <p:sp>
        <p:nvSpPr>
          <p:cNvPr id="5" name="TextBox 4">
            <a:extLst>
              <a:ext uri="{FF2B5EF4-FFF2-40B4-BE49-F238E27FC236}">
                <a16:creationId xmlns:a16="http://schemas.microsoft.com/office/drawing/2014/main" id="{CAE9118A-F2D3-694D-8642-BDCCEC9D8911}"/>
              </a:ext>
            </a:extLst>
          </p:cNvPr>
          <p:cNvSpPr txBox="1"/>
          <p:nvPr/>
        </p:nvSpPr>
        <p:spPr>
          <a:xfrm>
            <a:off x="2003729" y="3583301"/>
            <a:ext cx="3527761" cy="523220"/>
          </a:xfrm>
          <a:prstGeom prst="rect">
            <a:avLst/>
          </a:prstGeom>
          <a:noFill/>
        </p:spPr>
        <p:txBody>
          <a:bodyPr wrap="none" rtlCol="0">
            <a:spAutoFit/>
          </a:bodyPr>
          <a:lstStyle/>
          <a:p>
            <a:r>
              <a:rPr lang="en-US" sz="2800" dirty="0">
                <a:solidFill>
                  <a:srgbClr val="FF0000"/>
                </a:solidFill>
              </a:rPr>
              <a:t>[CLS] </a:t>
            </a:r>
            <a:r>
              <a:rPr lang="en-US" sz="2800" dirty="0"/>
              <a:t>Sentence_1 </a:t>
            </a:r>
            <a:r>
              <a:rPr lang="en-US" sz="2800" dirty="0">
                <a:solidFill>
                  <a:srgbClr val="FF0000"/>
                </a:solidFill>
              </a:rPr>
              <a:t>[SEP]</a:t>
            </a:r>
          </a:p>
        </p:txBody>
      </p:sp>
      <p:sp>
        <p:nvSpPr>
          <p:cNvPr id="6" name="投影片編號版面配置區 5">
            <a:extLst>
              <a:ext uri="{FF2B5EF4-FFF2-40B4-BE49-F238E27FC236}">
                <a16:creationId xmlns:a16="http://schemas.microsoft.com/office/drawing/2014/main" id="{46E48AE0-9054-4F30-9249-8A2C999315E9}"/>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
        <p:nvSpPr>
          <p:cNvPr id="7" name="Rectangle 6">
            <a:extLst>
              <a:ext uri="{FF2B5EF4-FFF2-40B4-BE49-F238E27FC236}">
                <a16:creationId xmlns:a16="http://schemas.microsoft.com/office/drawing/2014/main" id="{1CE7702F-D487-4E4F-AAFC-3588E50CF18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728138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5D63C94E-7696-D543-8A4B-6C5CE6481F58}"/>
              </a:ext>
            </a:extLst>
          </p:cNvPr>
          <p:cNvSpPr txBox="1"/>
          <p:nvPr/>
        </p:nvSpPr>
        <p:spPr>
          <a:xfrm>
            <a:off x="345830" y="369277"/>
            <a:ext cx="2202141" cy="523220"/>
          </a:xfrm>
          <a:prstGeom prst="rect">
            <a:avLst/>
          </a:prstGeom>
          <a:noFill/>
        </p:spPr>
        <p:txBody>
          <a:bodyPr wrap="none" rtlCol="0">
            <a:spAutoFit/>
          </a:bodyPr>
          <a:lstStyle/>
          <a:p>
            <a:r>
              <a:rPr lang="en-US" sz="2800" dirty="0" err="1"/>
              <a:t>create_model</a:t>
            </a:r>
            <a:endParaRPr lang="en-US" sz="2800" dirty="0"/>
          </a:p>
        </p:txBody>
      </p:sp>
      <p:sp>
        <p:nvSpPr>
          <p:cNvPr id="2" name="TextBox 1">
            <a:extLst>
              <a:ext uri="{FF2B5EF4-FFF2-40B4-BE49-F238E27FC236}">
                <a16:creationId xmlns:a16="http://schemas.microsoft.com/office/drawing/2014/main" id="{DFA9F154-30EE-624F-B2D5-13F738C7C5A8}"/>
              </a:ext>
            </a:extLst>
          </p:cNvPr>
          <p:cNvSpPr txBox="1"/>
          <p:nvPr/>
        </p:nvSpPr>
        <p:spPr>
          <a:xfrm>
            <a:off x="906449" y="1399430"/>
            <a:ext cx="8665642" cy="369332"/>
          </a:xfrm>
          <a:prstGeom prst="rect">
            <a:avLst/>
          </a:prstGeom>
          <a:noFill/>
        </p:spPr>
        <p:txBody>
          <a:bodyPr wrap="none" rtlCol="0">
            <a:spAutoFit/>
          </a:bodyPr>
          <a:lstStyle/>
          <a:p>
            <a:r>
              <a:rPr lang="en-US" dirty="0">
                <a:hlinkClick r:id="rId3"/>
              </a:rPr>
              <a:t>https://github.com/the-Quert/iNLPfun/blob/master/BERT/run_classifier.py - L581-L590</a:t>
            </a:r>
            <a:endParaRPr lang="en-US" dirty="0"/>
          </a:p>
        </p:txBody>
      </p:sp>
      <p:sp>
        <p:nvSpPr>
          <p:cNvPr id="3" name="投影片編號版面配置區 2">
            <a:extLst>
              <a:ext uri="{FF2B5EF4-FFF2-40B4-BE49-F238E27FC236}">
                <a16:creationId xmlns:a16="http://schemas.microsoft.com/office/drawing/2014/main" id="{59482F99-C367-4D08-B3A9-F45F35415355}"/>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
        <p:nvSpPr>
          <p:cNvPr id="5" name="Rectangle 4">
            <a:extLst>
              <a:ext uri="{FF2B5EF4-FFF2-40B4-BE49-F238E27FC236}">
                <a16:creationId xmlns:a16="http://schemas.microsoft.com/office/drawing/2014/main" id="{4A2B1427-1685-BF49-917B-EF71511DBDDD}"/>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1624188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自然, 雨, 天空, 户外&#10;&#10;已生成极高可信度的说明"/>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5154" r="5152" b="6569"/>
          <a:stretch>
            <a:fillRect/>
          </a:stretch>
        </p:blipFill>
        <p:spPr>
          <a:xfrm>
            <a:off x="554182" y="391242"/>
            <a:ext cx="11083636" cy="6234545"/>
          </a:xfrm>
          <a:prstGeom prst="rect">
            <a:avLst/>
          </a:prstGeom>
        </p:spPr>
      </p:pic>
      <p:sp>
        <p:nvSpPr>
          <p:cNvPr id="4" name="矩形 3">
            <a:extLst>
              <a:ext uri="{FF2B5EF4-FFF2-40B4-BE49-F238E27FC236}">
                <a16:creationId xmlns:a16="http://schemas.microsoft.com/office/drawing/2014/main" id="{0C38F91D-3453-406F-9E98-3A44AD937ECE}"/>
              </a:ext>
            </a:extLst>
          </p:cNvPr>
          <p:cNvSpPr/>
          <p:nvPr/>
        </p:nvSpPr>
        <p:spPr>
          <a:xfrm>
            <a:off x="4166882" y="2136338"/>
            <a:ext cx="3858236" cy="2585323"/>
          </a:xfrm>
          <a:prstGeom prst="rect">
            <a:avLst/>
          </a:prstGeom>
          <a:noFill/>
        </p:spPr>
        <p:txBody>
          <a:bodyPr wrap="none" lIns="91440" tIns="45720" rIns="91440" bIns="45720">
            <a:spAutoFit/>
          </a:bodyPr>
          <a:lstStyle/>
          <a:p>
            <a:pPr algn="ctr"/>
            <a:r>
              <a:rPr lang="en-US" altLang="zh-TW" sz="5400" dirty="0">
                <a:ln w="0"/>
                <a:effectLst>
                  <a:outerShdw blurRad="38100" dist="19050" dir="2700000" algn="tl" rotWithShape="0">
                    <a:schemeClr val="dk1">
                      <a:alpha val="40000"/>
                    </a:schemeClr>
                  </a:outerShdw>
                </a:effectLst>
              </a:rPr>
              <a:t>Source Code </a:t>
            </a:r>
          </a:p>
          <a:p>
            <a:pPr algn="ctr"/>
            <a:br>
              <a:rPr lang="en-US" altLang="zh-TW" sz="5400" dirty="0">
                <a:ln w="0"/>
                <a:effectLst>
                  <a:outerShdw blurRad="38100" dist="19050" dir="2700000" algn="tl" rotWithShape="0">
                    <a:schemeClr val="dk1">
                      <a:alpha val="40000"/>
                    </a:schemeClr>
                  </a:outerShdw>
                </a:effectLst>
              </a:rPr>
            </a:br>
            <a:r>
              <a:rPr lang="en-US" altLang="zh-TW" sz="5400" dirty="0">
                <a:ln w="0"/>
                <a:effectLst>
                  <a:outerShdw blurRad="38100" dist="19050" dir="2700000" algn="tl" rotWithShape="0">
                    <a:schemeClr val="dk1">
                      <a:alpha val="40000"/>
                    </a:schemeClr>
                  </a:outerShdw>
                </a:effectLst>
              </a:rPr>
              <a:t>(Modeling) </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
        <p:nvSpPr>
          <p:cNvPr id="2" name="投影片編號版面配置區 1">
            <a:extLst>
              <a:ext uri="{FF2B5EF4-FFF2-40B4-BE49-F238E27FC236}">
                <a16:creationId xmlns:a16="http://schemas.microsoft.com/office/drawing/2014/main" id="{22810D13-3978-485C-BD30-1967271E76D9}"/>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extLst>
      <p:ext uri="{BB962C8B-B14F-4D97-AF65-F5344CB8AC3E}">
        <p14:creationId xmlns:p14="http://schemas.microsoft.com/office/powerpoint/2010/main" val="2393617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345830" y="369277"/>
            <a:ext cx="1375698" cy="523220"/>
          </a:xfrm>
          <a:prstGeom prst="rect">
            <a:avLst/>
          </a:prstGeom>
          <a:noFill/>
        </p:spPr>
        <p:txBody>
          <a:bodyPr wrap="none" rtlCol="0">
            <a:spAutoFit/>
          </a:bodyPr>
          <a:lstStyle/>
          <a:p>
            <a:r>
              <a:rPr lang="en-US" sz="2800" dirty="0"/>
              <a:t>__</a:t>
            </a:r>
            <a:r>
              <a:rPr lang="en-US" sz="2800" dirty="0" err="1"/>
              <a:t>init</a:t>
            </a:r>
            <a:r>
              <a:rPr lang="en-US" sz="2800" dirty="0"/>
              <a:t>__</a:t>
            </a:r>
          </a:p>
        </p:txBody>
      </p:sp>
      <p:sp>
        <p:nvSpPr>
          <p:cNvPr id="2" name="TextBox 1">
            <a:extLst>
              <a:ext uri="{FF2B5EF4-FFF2-40B4-BE49-F238E27FC236}">
                <a16:creationId xmlns:a16="http://schemas.microsoft.com/office/drawing/2014/main" id="{D62EB820-1FE5-504F-AC2E-3CD17CFBF9D3}"/>
              </a:ext>
            </a:extLst>
          </p:cNvPr>
          <p:cNvSpPr txBox="1"/>
          <p:nvPr/>
        </p:nvSpPr>
        <p:spPr>
          <a:xfrm>
            <a:off x="1351722" y="1463040"/>
            <a:ext cx="8316957" cy="369332"/>
          </a:xfrm>
          <a:prstGeom prst="rect">
            <a:avLst/>
          </a:prstGeom>
          <a:noFill/>
        </p:spPr>
        <p:txBody>
          <a:bodyPr wrap="none" rtlCol="0">
            <a:spAutoFit/>
          </a:bodyPr>
          <a:lstStyle/>
          <a:p>
            <a:r>
              <a:rPr lang="en-US" dirty="0">
                <a:hlinkClick r:id="rId3"/>
              </a:rPr>
              <a:t>https://github.com/the-Quert/iNLPfun/blob/master/BERT/modeling.py - L163-L183</a:t>
            </a:r>
            <a:endParaRPr lang="en-US" dirty="0"/>
          </a:p>
        </p:txBody>
      </p:sp>
      <p:sp>
        <p:nvSpPr>
          <p:cNvPr id="4" name="TextBox 3">
            <a:extLst>
              <a:ext uri="{FF2B5EF4-FFF2-40B4-BE49-F238E27FC236}">
                <a16:creationId xmlns:a16="http://schemas.microsoft.com/office/drawing/2014/main" id="{94F61CCB-F55C-1342-AB26-BAFADCA408B8}"/>
              </a:ext>
            </a:extLst>
          </p:cNvPr>
          <p:cNvSpPr txBox="1"/>
          <p:nvPr/>
        </p:nvSpPr>
        <p:spPr>
          <a:xfrm>
            <a:off x="1033679" y="3554719"/>
            <a:ext cx="3064109" cy="461665"/>
          </a:xfrm>
          <a:prstGeom prst="rect">
            <a:avLst/>
          </a:prstGeom>
          <a:noFill/>
        </p:spPr>
        <p:txBody>
          <a:bodyPr wrap="none" rtlCol="0">
            <a:spAutoFit/>
          </a:bodyPr>
          <a:lstStyle/>
          <a:p>
            <a:r>
              <a:rPr lang="en-US" sz="2400" dirty="0"/>
              <a:t>Id-&gt; </a:t>
            </a:r>
            <a:r>
              <a:rPr lang="en-US" sz="2400" dirty="0" err="1"/>
              <a:t>Word_Embedding</a:t>
            </a:r>
            <a:r>
              <a:rPr lang="en-US" sz="2400" dirty="0"/>
              <a:t> </a:t>
            </a:r>
          </a:p>
        </p:txBody>
      </p:sp>
      <p:sp>
        <p:nvSpPr>
          <p:cNvPr id="5" name="TextBox 4">
            <a:extLst>
              <a:ext uri="{FF2B5EF4-FFF2-40B4-BE49-F238E27FC236}">
                <a16:creationId xmlns:a16="http://schemas.microsoft.com/office/drawing/2014/main" id="{15D0D68A-938B-F24D-B046-16963DA64734}"/>
              </a:ext>
            </a:extLst>
          </p:cNvPr>
          <p:cNvSpPr txBox="1"/>
          <p:nvPr/>
        </p:nvSpPr>
        <p:spPr>
          <a:xfrm>
            <a:off x="4335793" y="3554718"/>
            <a:ext cx="338554" cy="461665"/>
          </a:xfrm>
          <a:prstGeom prst="rect">
            <a:avLst/>
          </a:prstGeom>
          <a:noFill/>
        </p:spPr>
        <p:txBody>
          <a:bodyPr wrap="none" rtlCol="0">
            <a:spAutoFit/>
          </a:bodyPr>
          <a:lstStyle/>
          <a:p>
            <a:r>
              <a:rPr lang="en-US" sz="2400" dirty="0"/>
              <a:t>+</a:t>
            </a:r>
          </a:p>
        </p:txBody>
      </p:sp>
      <p:sp>
        <p:nvSpPr>
          <p:cNvPr id="6" name="TextBox 5">
            <a:extLst>
              <a:ext uri="{FF2B5EF4-FFF2-40B4-BE49-F238E27FC236}">
                <a16:creationId xmlns:a16="http://schemas.microsoft.com/office/drawing/2014/main" id="{77B6465B-AEEB-EB45-8182-F0D430D705BD}"/>
              </a:ext>
            </a:extLst>
          </p:cNvPr>
          <p:cNvSpPr txBox="1"/>
          <p:nvPr/>
        </p:nvSpPr>
        <p:spPr>
          <a:xfrm>
            <a:off x="4941507" y="3554718"/>
            <a:ext cx="2013243" cy="461665"/>
          </a:xfrm>
          <a:prstGeom prst="rect">
            <a:avLst/>
          </a:prstGeom>
          <a:noFill/>
        </p:spPr>
        <p:txBody>
          <a:bodyPr wrap="none" rtlCol="0">
            <a:spAutoFit/>
          </a:bodyPr>
          <a:lstStyle/>
          <a:p>
            <a:r>
              <a:rPr lang="en-US" sz="2400" dirty="0" err="1"/>
              <a:t>Token_type_id</a:t>
            </a:r>
            <a:endParaRPr lang="en-US" sz="2400" dirty="0"/>
          </a:p>
        </p:txBody>
      </p:sp>
      <p:sp>
        <p:nvSpPr>
          <p:cNvPr id="7" name="TextBox 6">
            <a:extLst>
              <a:ext uri="{FF2B5EF4-FFF2-40B4-BE49-F238E27FC236}">
                <a16:creationId xmlns:a16="http://schemas.microsoft.com/office/drawing/2014/main" id="{E164111E-FA4A-9644-8F7A-CC35507322D7}"/>
              </a:ext>
            </a:extLst>
          </p:cNvPr>
          <p:cNvSpPr txBox="1"/>
          <p:nvPr/>
        </p:nvSpPr>
        <p:spPr>
          <a:xfrm>
            <a:off x="7239151" y="3554718"/>
            <a:ext cx="33855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08058B16-5088-EA48-A6BB-58056DE1C3A5}"/>
              </a:ext>
            </a:extLst>
          </p:cNvPr>
          <p:cNvSpPr txBox="1"/>
          <p:nvPr/>
        </p:nvSpPr>
        <p:spPr>
          <a:xfrm>
            <a:off x="7731533" y="3555692"/>
            <a:ext cx="2396105" cy="461665"/>
          </a:xfrm>
          <a:prstGeom prst="rect">
            <a:avLst/>
          </a:prstGeom>
          <a:noFill/>
        </p:spPr>
        <p:txBody>
          <a:bodyPr wrap="none" rtlCol="0">
            <a:spAutoFit/>
          </a:bodyPr>
          <a:lstStyle/>
          <a:p>
            <a:r>
              <a:rPr lang="en-US" sz="2400" dirty="0"/>
              <a:t>Position Encoding</a:t>
            </a:r>
          </a:p>
        </p:txBody>
      </p:sp>
      <p:sp>
        <p:nvSpPr>
          <p:cNvPr id="9" name="投影片編號版面配置區 8">
            <a:extLst>
              <a:ext uri="{FF2B5EF4-FFF2-40B4-BE49-F238E27FC236}">
                <a16:creationId xmlns:a16="http://schemas.microsoft.com/office/drawing/2014/main" id="{E1CB09CF-AFE9-4445-BBE9-E38A207194CA}"/>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
        <p:nvSpPr>
          <p:cNvPr id="10" name="Rectangle 9">
            <a:extLst>
              <a:ext uri="{FF2B5EF4-FFF2-40B4-BE49-F238E27FC236}">
                <a16:creationId xmlns:a16="http://schemas.microsoft.com/office/drawing/2014/main" id="{7D8F5DF6-E8DB-C240-9602-72B110A3EA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085017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6E7F7EC-5F4D-234C-A71C-91C36C4FBCFB}"/>
              </a:ext>
            </a:extLst>
          </p:cNvPr>
          <p:cNvSpPr txBox="1"/>
          <p:nvPr/>
        </p:nvSpPr>
        <p:spPr>
          <a:xfrm>
            <a:off x="345830" y="369277"/>
            <a:ext cx="2768194" cy="523220"/>
          </a:xfrm>
          <a:prstGeom prst="rect">
            <a:avLst/>
          </a:prstGeom>
          <a:noFill/>
        </p:spPr>
        <p:txBody>
          <a:bodyPr wrap="none" rtlCol="0">
            <a:spAutoFit/>
          </a:bodyPr>
          <a:lstStyle/>
          <a:p>
            <a:r>
              <a:rPr lang="en-US" sz="2800" dirty="0"/>
              <a:t>Position Encoding</a:t>
            </a:r>
          </a:p>
        </p:txBody>
      </p:sp>
      <p:sp>
        <p:nvSpPr>
          <p:cNvPr id="2" name="TextBox 1">
            <a:extLst>
              <a:ext uri="{FF2B5EF4-FFF2-40B4-BE49-F238E27FC236}">
                <a16:creationId xmlns:a16="http://schemas.microsoft.com/office/drawing/2014/main" id="{591E306C-3AB0-3D41-9448-9C8B879AC7DF}"/>
              </a:ext>
            </a:extLst>
          </p:cNvPr>
          <p:cNvSpPr txBox="1"/>
          <p:nvPr/>
        </p:nvSpPr>
        <p:spPr>
          <a:xfrm>
            <a:off x="485030" y="1455089"/>
            <a:ext cx="4371197" cy="369332"/>
          </a:xfrm>
          <a:prstGeom prst="rect">
            <a:avLst/>
          </a:prstGeom>
          <a:noFill/>
        </p:spPr>
        <p:txBody>
          <a:bodyPr wrap="none" rtlCol="0">
            <a:spAutoFit/>
          </a:bodyPr>
          <a:lstStyle/>
          <a:p>
            <a:pPr marL="342900" indent="-342900">
              <a:buFont typeface="+mj-lt"/>
              <a:buAutoNum type="arabicPeriod"/>
            </a:pPr>
            <a:r>
              <a:rPr lang="en-US" dirty="0"/>
              <a:t>No position information in self-attention</a:t>
            </a:r>
          </a:p>
        </p:txBody>
      </p:sp>
      <p:sp>
        <p:nvSpPr>
          <p:cNvPr id="5" name="TextBox 4">
            <a:extLst>
              <a:ext uri="{FF2B5EF4-FFF2-40B4-BE49-F238E27FC236}">
                <a16:creationId xmlns:a16="http://schemas.microsoft.com/office/drawing/2014/main" id="{B87E6766-BED7-DC43-B44A-D64A946D1A20}"/>
              </a:ext>
            </a:extLst>
          </p:cNvPr>
          <p:cNvSpPr txBox="1"/>
          <p:nvPr/>
        </p:nvSpPr>
        <p:spPr>
          <a:xfrm>
            <a:off x="485030" y="2584173"/>
            <a:ext cx="4610236" cy="707886"/>
          </a:xfrm>
          <a:prstGeom prst="rect">
            <a:avLst/>
          </a:prstGeom>
          <a:noFill/>
        </p:spPr>
        <p:txBody>
          <a:bodyPr wrap="none" rtlCol="0">
            <a:spAutoFit/>
          </a:bodyPr>
          <a:lstStyle/>
          <a:p>
            <a:r>
              <a:rPr lang="en-US" dirty="0"/>
              <a:t>2. Each position has a unique position vector </a:t>
            </a:r>
            <a:r>
              <a:rPr lang="en-US" sz="2200" b="1" dirty="0" err="1"/>
              <a:t>e</a:t>
            </a:r>
            <a:r>
              <a:rPr lang="en-US" sz="2200" b="1" baseline="30000" dirty="0" err="1"/>
              <a:t>i</a:t>
            </a:r>
            <a:endParaRPr lang="en-US" sz="2200" b="1" baseline="30000" dirty="0"/>
          </a:p>
          <a:p>
            <a:r>
              <a:rPr lang="en-US" dirty="0"/>
              <a:t>	(not learned from data)</a:t>
            </a:r>
          </a:p>
        </p:txBody>
      </p:sp>
      <p:sp>
        <p:nvSpPr>
          <p:cNvPr id="6" name="TextBox 5">
            <a:extLst>
              <a:ext uri="{FF2B5EF4-FFF2-40B4-BE49-F238E27FC236}">
                <a16:creationId xmlns:a16="http://schemas.microsoft.com/office/drawing/2014/main" id="{FE707FC3-74B2-CD4F-A7EE-8808E71BF82D}"/>
              </a:ext>
            </a:extLst>
          </p:cNvPr>
          <p:cNvSpPr txBox="1"/>
          <p:nvPr/>
        </p:nvSpPr>
        <p:spPr>
          <a:xfrm>
            <a:off x="1375576" y="2004242"/>
            <a:ext cx="2028119" cy="400110"/>
          </a:xfrm>
          <a:prstGeom prst="rect">
            <a:avLst/>
          </a:prstGeom>
          <a:noFill/>
        </p:spPr>
        <p:txBody>
          <a:bodyPr wrap="none" rtlCol="0">
            <a:spAutoFit/>
          </a:bodyPr>
          <a:lstStyle/>
          <a:p>
            <a:r>
              <a:rPr lang="en-US" altLang="zh-CN" sz="2000" dirty="0"/>
              <a:t>a</a:t>
            </a:r>
            <a:r>
              <a:rPr lang="zh-CN" altLang="en-US" sz="2000" dirty="0"/>
              <a:t>打了</a:t>
            </a:r>
            <a:r>
              <a:rPr lang="en-US" altLang="zh-CN" sz="2000" dirty="0"/>
              <a:t>b = b </a:t>
            </a:r>
            <a:r>
              <a:rPr lang="zh-CN" altLang="en-US" sz="2000" dirty="0"/>
              <a:t>打了</a:t>
            </a:r>
            <a:r>
              <a:rPr lang="en-US" altLang="zh-CN" sz="2000" dirty="0"/>
              <a:t>a</a:t>
            </a:r>
            <a:endParaRPr lang="en-US" sz="2000" dirty="0"/>
          </a:p>
        </p:txBody>
      </p:sp>
      <p:sp>
        <p:nvSpPr>
          <p:cNvPr id="7" name="TextBox 6">
            <a:extLst>
              <a:ext uri="{FF2B5EF4-FFF2-40B4-BE49-F238E27FC236}">
                <a16:creationId xmlns:a16="http://schemas.microsoft.com/office/drawing/2014/main" id="{A7F462CC-464D-154D-82E2-BED9947BDCFE}"/>
              </a:ext>
            </a:extLst>
          </p:cNvPr>
          <p:cNvSpPr txBox="1"/>
          <p:nvPr/>
        </p:nvSpPr>
        <p:spPr>
          <a:xfrm>
            <a:off x="485030" y="3658275"/>
            <a:ext cx="3751027" cy="369332"/>
          </a:xfrm>
          <a:prstGeom prst="rect">
            <a:avLst/>
          </a:prstGeom>
          <a:noFill/>
        </p:spPr>
        <p:txBody>
          <a:bodyPr wrap="none" rtlCol="0">
            <a:spAutoFit/>
          </a:bodyPr>
          <a:lstStyle/>
          <a:p>
            <a:r>
              <a:rPr lang="en-US" dirty="0"/>
              <a:t>3. Each x</a:t>
            </a:r>
            <a:r>
              <a:rPr lang="en-US" baseline="30000" dirty="0"/>
              <a:t>i  </a:t>
            </a:r>
            <a:r>
              <a:rPr lang="en-US" dirty="0"/>
              <a:t>appends a one-hot vector p</a:t>
            </a:r>
            <a:r>
              <a:rPr lang="en-US" baseline="30000" dirty="0"/>
              <a:t>i</a:t>
            </a:r>
          </a:p>
        </p:txBody>
      </p:sp>
      <p:pic>
        <p:nvPicPr>
          <p:cNvPr id="9" name="Picture 8">
            <a:extLst>
              <a:ext uri="{FF2B5EF4-FFF2-40B4-BE49-F238E27FC236}">
                <a16:creationId xmlns:a16="http://schemas.microsoft.com/office/drawing/2014/main" id="{6B6AB182-53BE-2D48-B4B2-A258DB4C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95" y="798188"/>
            <a:ext cx="2698774" cy="3212327"/>
          </a:xfrm>
          <a:prstGeom prst="rect">
            <a:avLst/>
          </a:prstGeom>
        </p:spPr>
      </p:pic>
      <p:pic>
        <p:nvPicPr>
          <p:cNvPr id="11" name="Picture 10">
            <a:extLst>
              <a:ext uri="{FF2B5EF4-FFF2-40B4-BE49-F238E27FC236}">
                <a16:creationId xmlns:a16="http://schemas.microsoft.com/office/drawing/2014/main" id="{FA43186F-95D4-5345-AB26-5590D3F4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355" y="4173168"/>
            <a:ext cx="2070489" cy="1954495"/>
          </a:xfrm>
          <a:prstGeom prst="rect">
            <a:avLst/>
          </a:prstGeom>
        </p:spPr>
      </p:pic>
      <p:pic>
        <p:nvPicPr>
          <p:cNvPr id="13" name="Picture 12">
            <a:extLst>
              <a:ext uri="{FF2B5EF4-FFF2-40B4-BE49-F238E27FC236}">
                <a16:creationId xmlns:a16="http://schemas.microsoft.com/office/drawing/2014/main" id="{D851C0A4-4626-3A4E-8CFE-5D3425572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673" y="3927589"/>
            <a:ext cx="4942815" cy="2345636"/>
          </a:xfrm>
          <a:prstGeom prst="rect">
            <a:avLst/>
          </a:prstGeom>
        </p:spPr>
      </p:pic>
      <p:sp>
        <p:nvSpPr>
          <p:cNvPr id="3" name="投影片編號版面配置區 2">
            <a:extLst>
              <a:ext uri="{FF2B5EF4-FFF2-40B4-BE49-F238E27FC236}">
                <a16:creationId xmlns:a16="http://schemas.microsoft.com/office/drawing/2014/main" id="{7C7E65E8-7E9B-4092-B047-737B8AD086CE}"/>
              </a:ext>
            </a:extLst>
          </p:cNvPr>
          <p:cNvSpPr>
            <a:spLocks noGrp="1"/>
          </p:cNvSpPr>
          <p:nvPr>
            <p:ph type="sldNum" sz="quarter" idx="12"/>
          </p:nvPr>
        </p:nvSpPr>
        <p:spPr/>
        <p:txBody>
          <a:bodyPr/>
          <a:lstStyle/>
          <a:p>
            <a:fld id="{565CE74E-AB26-4998-AD42-012C4C1AD076}" type="slidenum">
              <a:rPr lang="zh-CN" altLang="en-US" smtClean="0"/>
              <a:t>97</a:t>
            </a:fld>
            <a:endParaRPr lang="zh-CN" altLang="en-US"/>
          </a:p>
        </p:txBody>
      </p:sp>
      <p:sp>
        <p:nvSpPr>
          <p:cNvPr id="12" name="Rectangle 11">
            <a:extLst>
              <a:ext uri="{FF2B5EF4-FFF2-40B4-BE49-F238E27FC236}">
                <a16:creationId xmlns:a16="http://schemas.microsoft.com/office/drawing/2014/main" id="{B1B2FA84-858C-1949-99B1-A853651F846A}"/>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extLst>
      <p:ext uri="{BB962C8B-B14F-4D97-AF65-F5344CB8AC3E}">
        <p14:creationId xmlns:p14="http://schemas.microsoft.com/office/powerpoint/2010/main" val="2903169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834887" y="1017500"/>
            <a:ext cx="2807756" cy="492443"/>
          </a:xfrm>
          <a:prstGeom prst="rect">
            <a:avLst/>
          </a:prstGeom>
          <a:noFill/>
        </p:spPr>
        <p:txBody>
          <a:bodyPr wrap="none" rtlCol="0">
            <a:spAutoFit/>
          </a:bodyPr>
          <a:lstStyle/>
          <a:p>
            <a:r>
              <a:rPr lang="en-US" sz="2600" dirty="0" err="1"/>
              <a:t>embedding_lookup</a:t>
            </a:r>
            <a:endParaRPr lang="en-US" sz="2600" dirty="0"/>
          </a:p>
        </p:txBody>
      </p:sp>
      <p:sp>
        <p:nvSpPr>
          <p:cNvPr id="2" name="TextBox 1">
            <a:extLst>
              <a:ext uri="{FF2B5EF4-FFF2-40B4-BE49-F238E27FC236}">
                <a16:creationId xmlns:a16="http://schemas.microsoft.com/office/drawing/2014/main" id="{9E446B3E-CAFB-4B4F-BFC6-A2E10BE71898}"/>
              </a:ext>
            </a:extLst>
          </p:cNvPr>
          <p:cNvSpPr txBox="1"/>
          <p:nvPr/>
        </p:nvSpPr>
        <p:spPr>
          <a:xfrm>
            <a:off x="834887" y="1874137"/>
            <a:ext cx="8345811" cy="369332"/>
          </a:xfrm>
          <a:prstGeom prst="rect">
            <a:avLst/>
          </a:prstGeom>
          <a:noFill/>
        </p:spPr>
        <p:txBody>
          <a:bodyPr wrap="none" rtlCol="0">
            <a:spAutoFit/>
          </a:bodyPr>
          <a:lstStyle/>
          <a:p>
            <a:r>
              <a:rPr lang="en-US" dirty="0">
                <a:hlinkClick r:id="rId3"/>
              </a:rPr>
              <a:t>https://github.com/the-Quert/iNLPfun/blob/master/BERT/modeling.py/ - L404-L435</a:t>
            </a:r>
            <a:endParaRPr lang="en-US" dirty="0"/>
          </a:p>
        </p:txBody>
      </p:sp>
      <p:sp>
        <p:nvSpPr>
          <p:cNvPr id="4" name="TextBox 3">
            <a:extLst>
              <a:ext uri="{FF2B5EF4-FFF2-40B4-BE49-F238E27FC236}">
                <a16:creationId xmlns:a16="http://schemas.microsoft.com/office/drawing/2014/main" id="{B537AED9-EFC9-3D49-B7EE-A08EE05890A9}"/>
              </a:ext>
            </a:extLst>
          </p:cNvPr>
          <p:cNvSpPr txBox="1"/>
          <p:nvPr/>
        </p:nvSpPr>
        <p:spPr>
          <a:xfrm>
            <a:off x="389614" y="335254"/>
            <a:ext cx="2715039" cy="523220"/>
          </a:xfrm>
          <a:prstGeom prst="rect">
            <a:avLst/>
          </a:prstGeom>
          <a:noFill/>
        </p:spPr>
        <p:txBody>
          <a:bodyPr wrap="none" rtlCol="0">
            <a:spAutoFit/>
          </a:bodyPr>
          <a:lstStyle/>
          <a:p>
            <a:r>
              <a:rPr lang="en-US" sz="2800" dirty="0"/>
              <a:t>Word Embedding</a:t>
            </a:r>
          </a:p>
        </p:txBody>
      </p:sp>
      <p:sp>
        <p:nvSpPr>
          <p:cNvPr id="5" name="投影片編號版面配置區 4">
            <a:extLst>
              <a:ext uri="{FF2B5EF4-FFF2-40B4-BE49-F238E27FC236}">
                <a16:creationId xmlns:a16="http://schemas.microsoft.com/office/drawing/2014/main" id="{4DBEA080-50F1-4C99-92EC-BF3CFE59E1F4}"/>
              </a:ext>
            </a:extLst>
          </p:cNvPr>
          <p:cNvSpPr>
            <a:spLocks noGrp="1"/>
          </p:cNvSpPr>
          <p:nvPr>
            <p:ph type="sldNum" sz="quarter" idx="12"/>
          </p:nvPr>
        </p:nvSpPr>
        <p:spPr/>
        <p:txBody>
          <a:bodyPr/>
          <a:lstStyle/>
          <a:p>
            <a:fld id="{565CE74E-AB26-4998-AD42-012C4C1AD076}" type="slidenum">
              <a:rPr lang="zh-CN" altLang="en-US" smtClean="0"/>
              <a:t>98</a:t>
            </a:fld>
            <a:endParaRPr lang="zh-CN" altLang="en-US"/>
          </a:p>
        </p:txBody>
      </p:sp>
      <p:sp>
        <p:nvSpPr>
          <p:cNvPr id="6" name="Rectangle 5">
            <a:extLst>
              <a:ext uri="{FF2B5EF4-FFF2-40B4-BE49-F238E27FC236}">
                <a16:creationId xmlns:a16="http://schemas.microsoft.com/office/drawing/2014/main" id="{B607B6D3-D5E8-4342-AD3E-329683734492}"/>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3690320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字方塊 6">
            <a:extLst>
              <a:ext uri="{FF2B5EF4-FFF2-40B4-BE49-F238E27FC236}">
                <a16:creationId xmlns:a16="http://schemas.microsoft.com/office/drawing/2014/main" id="{87AC45C0-42E8-824F-9F5B-1EAA84C8534C}"/>
              </a:ext>
            </a:extLst>
          </p:cNvPr>
          <p:cNvSpPr txBox="1"/>
          <p:nvPr/>
        </p:nvSpPr>
        <p:spPr>
          <a:xfrm>
            <a:off x="1082002" y="1098575"/>
            <a:ext cx="4548040" cy="492443"/>
          </a:xfrm>
          <a:prstGeom prst="rect">
            <a:avLst/>
          </a:prstGeom>
          <a:noFill/>
        </p:spPr>
        <p:txBody>
          <a:bodyPr wrap="none" rtlCol="0">
            <a:spAutoFit/>
          </a:bodyPr>
          <a:lstStyle/>
          <a:p>
            <a:r>
              <a:rPr lang="en-US" sz="2600" dirty="0" err="1"/>
              <a:t>embedding_post_postprocessor</a:t>
            </a:r>
            <a:endParaRPr lang="en-US" sz="2600" dirty="0"/>
          </a:p>
        </p:txBody>
      </p:sp>
      <p:sp>
        <p:nvSpPr>
          <p:cNvPr id="4" name="TextBox 3">
            <a:extLst>
              <a:ext uri="{FF2B5EF4-FFF2-40B4-BE49-F238E27FC236}">
                <a16:creationId xmlns:a16="http://schemas.microsoft.com/office/drawing/2014/main" id="{05CF67B6-A205-3E4D-8CA7-5EEE7D96A0AC}"/>
              </a:ext>
            </a:extLst>
          </p:cNvPr>
          <p:cNvSpPr txBox="1"/>
          <p:nvPr/>
        </p:nvSpPr>
        <p:spPr>
          <a:xfrm>
            <a:off x="616174" y="326003"/>
            <a:ext cx="3648115" cy="523220"/>
          </a:xfrm>
          <a:prstGeom prst="rect">
            <a:avLst/>
          </a:prstGeom>
          <a:noFill/>
        </p:spPr>
        <p:txBody>
          <a:bodyPr wrap="none" rtlCol="0">
            <a:spAutoFit/>
          </a:bodyPr>
          <a:lstStyle/>
          <a:p>
            <a:r>
              <a:rPr lang="en-US" sz="2800" dirty="0" err="1"/>
              <a:t>token_type</a:t>
            </a:r>
            <a:r>
              <a:rPr lang="en-US" sz="2800" dirty="0"/>
              <a:t>  Embedding</a:t>
            </a:r>
          </a:p>
        </p:txBody>
      </p:sp>
      <p:sp>
        <p:nvSpPr>
          <p:cNvPr id="5" name="TextBox 4">
            <a:extLst>
              <a:ext uri="{FF2B5EF4-FFF2-40B4-BE49-F238E27FC236}">
                <a16:creationId xmlns:a16="http://schemas.microsoft.com/office/drawing/2014/main" id="{1F542E6F-4273-D344-A0FD-C6BA9E83E3D3}"/>
              </a:ext>
            </a:extLst>
          </p:cNvPr>
          <p:cNvSpPr txBox="1"/>
          <p:nvPr/>
        </p:nvSpPr>
        <p:spPr>
          <a:xfrm>
            <a:off x="1669774" y="2186609"/>
            <a:ext cx="8406725" cy="369332"/>
          </a:xfrm>
          <a:prstGeom prst="rect">
            <a:avLst/>
          </a:prstGeom>
          <a:noFill/>
        </p:spPr>
        <p:txBody>
          <a:bodyPr wrap="none" rtlCol="0">
            <a:spAutoFit/>
          </a:bodyPr>
          <a:lstStyle/>
          <a:p>
            <a:r>
              <a:rPr lang="en-US" dirty="0">
                <a:hlinkClick r:id="rId3"/>
              </a:rPr>
              <a:t>https://github.com/the-Quert/iNLPfun/blob/master/BERT/modeling.py/ - L480-L500</a:t>
            </a:r>
            <a:endParaRPr lang="en-US" dirty="0"/>
          </a:p>
        </p:txBody>
      </p:sp>
      <p:sp>
        <p:nvSpPr>
          <p:cNvPr id="2" name="投影片編號版面配置區 1">
            <a:extLst>
              <a:ext uri="{FF2B5EF4-FFF2-40B4-BE49-F238E27FC236}">
                <a16:creationId xmlns:a16="http://schemas.microsoft.com/office/drawing/2014/main" id="{406F8249-9FD8-4023-B4F1-B43B6F77C2E8}"/>
              </a:ext>
            </a:extLst>
          </p:cNvPr>
          <p:cNvSpPr>
            <a:spLocks noGrp="1"/>
          </p:cNvSpPr>
          <p:nvPr>
            <p:ph type="sldNum" sz="quarter" idx="12"/>
          </p:nvPr>
        </p:nvSpPr>
        <p:spPr/>
        <p:txBody>
          <a:bodyPr/>
          <a:lstStyle/>
          <a:p>
            <a:fld id="{565CE74E-AB26-4998-AD42-012C4C1AD076}" type="slidenum">
              <a:rPr lang="zh-CN" altLang="en-US" smtClean="0"/>
              <a:t>99</a:t>
            </a:fld>
            <a:endParaRPr lang="zh-CN" altLang="en-US"/>
          </a:p>
        </p:txBody>
      </p:sp>
      <p:sp>
        <p:nvSpPr>
          <p:cNvPr id="6" name="Rectangle 5">
            <a:extLst>
              <a:ext uri="{FF2B5EF4-FFF2-40B4-BE49-F238E27FC236}">
                <a16:creationId xmlns:a16="http://schemas.microsoft.com/office/drawing/2014/main" id="{122DE2B7-106A-034B-BD16-2B6D4733A44B}"/>
              </a:ext>
            </a:extLst>
          </p:cNvPr>
          <p:cNvSpPr/>
          <p:nvPr/>
        </p:nvSpPr>
        <p:spPr>
          <a:xfrm>
            <a:off x="545371" y="6273225"/>
            <a:ext cx="10055675" cy="584775"/>
          </a:xfrm>
          <a:prstGeom prst="rect">
            <a:avLst/>
          </a:prstGeom>
        </p:spPr>
        <p:txBody>
          <a:bodyPr wrap="square">
            <a:spAutoFit/>
          </a:bodyPr>
          <a:lstStyle/>
          <a:p>
            <a:r>
              <a:rPr lang="en-US" sz="1600" dirty="0"/>
              <a:t>Devlin, Jacob, et al. "Bert: Pre-training of deep bidirectional transformers for language understanding." </a:t>
            </a:r>
            <a:r>
              <a:rPr lang="en-US" sz="1600" dirty="0" err="1"/>
              <a:t>arXiv</a:t>
            </a:r>
            <a:r>
              <a:rPr lang="en-US" sz="1600" dirty="0"/>
              <a:t> preprint arXiv:1810.04805 (2018).</a:t>
            </a:r>
          </a:p>
        </p:txBody>
      </p:sp>
    </p:spTree>
    <p:custDataLst>
      <p:tags r:id="rId1"/>
    </p:custDataLst>
    <p:extLst>
      <p:ext uri="{BB962C8B-B14F-4D97-AF65-F5344CB8AC3E}">
        <p14:creationId xmlns:p14="http://schemas.microsoft.com/office/powerpoint/2010/main" val="240988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8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18543</TotalTime>
  <Words>6936</Words>
  <Application>Microsoft Macintosh PowerPoint</Application>
  <PresentationFormat>Widescreen</PresentationFormat>
  <Paragraphs>1293</Paragraphs>
  <Slides>306</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306</vt:i4>
      </vt:variant>
    </vt:vector>
  </HeadingPairs>
  <TitlesOfParts>
    <vt:vector size="322" baseType="lpstr">
      <vt:lpstr>-apple-system</vt:lpstr>
      <vt:lpstr>等线</vt:lpstr>
      <vt:lpstr>LMMathItalic10</vt:lpstr>
      <vt:lpstr>LMRoman10</vt:lpstr>
      <vt:lpstr>medium-content-serif-font</vt:lpstr>
      <vt:lpstr>microsoft yahei</vt:lpstr>
      <vt:lpstr>NimbusRomNo9L</vt:lpstr>
      <vt:lpstr>TeXPalladioL</vt:lpstr>
      <vt:lpstr>URWPalladioL</vt:lpstr>
      <vt:lpstr>Arial</vt:lpstr>
      <vt:lpstr>Arial</vt:lpstr>
      <vt:lpstr>Calibri</vt:lpstr>
      <vt:lpstr>Calibri Light</vt:lpstr>
      <vt:lpstr>Droid Sans Mono Slashed for Pow</vt:lpstr>
      <vt:lpstr>Verdana</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昱廷 李</cp:lastModifiedBy>
  <cp:revision>423</cp:revision>
  <dcterms:created xsi:type="dcterms:W3CDTF">2018-07-10T18:03:00Z</dcterms:created>
  <dcterms:modified xsi:type="dcterms:W3CDTF">2020-09-22T11:42:07Z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